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2" r:id="rId6"/>
    <p:sldId id="257" r:id="rId7"/>
    <p:sldId id="260" r:id="rId8"/>
    <p:sldId id="261" r:id="rId9"/>
    <p:sldId id="258"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7" d="100"/>
          <a:sy n="37" d="100"/>
        </p:scale>
        <p:origin x="288"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7157E-5095-4EB8-A1F2-7D05E1B5B0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E4C9BC-9E88-45F7-8B39-C455887583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AA16658-3E68-4F01-AB9A-4AC00F3032F2}"/>
              </a:ext>
            </a:extLst>
          </p:cNvPr>
          <p:cNvSpPr>
            <a:spLocks noGrp="1"/>
          </p:cNvSpPr>
          <p:nvPr>
            <p:ph type="dt" sz="half" idx="10"/>
          </p:nvPr>
        </p:nvSpPr>
        <p:spPr/>
        <p:txBody>
          <a:bodyPr/>
          <a:lstStyle/>
          <a:p>
            <a:fld id="{D716C527-6590-430A-A3DF-30C9F74E8A82}" type="datetimeFigureOut">
              <a:rPr lang="en-US" smtClean="0"/>
              <a:t>8/25/2019</a:t>
            </a:fld>
            <a:endParaRPr lang="en-US"/>
          </a:p>
        </p:txBody>
      </p:sp>
      <p:sp>
        <p:nvSpPr>
          <p:cNvPr id="5" name="Footer Placeholder 4">
            <a:extLst>
              <a:ext uri="{FF2B5EF4-FFF2-40B4-BE49-F238E27FC236}">
                <a16:creationId xmlns:a16="http://schemas.microsoft.com/office/drawing/2014/main" id="{B408E348-3639-4168-82A1-1EBFA7DD46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A247D9-083E-4304-ACF1-9CF896912B0A}"/>
              </a:ext>
            </a:extLst>
          </p:cNvPr>
          <p:cNvSpPr>
            <a:spLocks noGrp="1"/>
          </p:cNvSpPr>
          <p:nvPr>
            <p:ph type="sldNum" sz="quarter" idx="12"/>
          </p:nvPr>
        </p:nvSpPr>
        <p:spPr/>
        <p:txBody>
          <a:bodyPr/>
          <a:lstStyle/>
          <a:p>
            <a:fld id="{8919BAEC-553D-432F-AEFB-C4D2F5A1802C}" type="slidenum">
              <a:rPr lang="en-US" smtClean="0"/>
              <a:t>‹#›</a:t>
            </a:fld>
            <a:endParaRPr lang="en-US"/>
          </a:p>
        </p:txBody>
      </p:sp>
    </p:spTree>
    <p:extLst>
      <p:ext uri="{BB962C8B-B14F-4D97-AF65-F5344CB8AC3E}">
        <p14:creationId xmlns:p14="http://schemas.microsoft.com/office/powerpoint/2010/main" val="696612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AFB82-87A3-4C5C-921E-92E4A89BB7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A8271A-FB5F-4DC4-843B-184893D2E8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08E40A-DD06-4B3F-90A2-7DC5DFBF238F}"/>
              </a:ext>
            </a:extLst>
          </p:cNvPr>
          <p:cNvSpPr>
            <a:spLocks noGrp="1"/>
          </p:cNvSpPr>
          <p:nvPr>
            <p:ph type="dt" sz="half" idx="10"/>
          </p:nvPr>
        </p:nvSpPr>
        <p:spPr/>
        <p:txBody>
          <a:bodyPr/>
          <a:lstStyle/>
          <a:p>
            <a:fld id="{D716C527-6590-430A-A3DF-30C9F74E8A82}" type="datetimeFigureOut">
              <a:rPr lang="en-US" smtClean="0"/>
              <a:t>8/25/2019</a:t>
            </a:fld>
            <a:endParaRPr lang="en-US"/>
          </a:p>
        </p:txBody>
      </p:sp>
      <p:sp>
        <p:nvSpPr>
          <p:cNvPr id="5" name="Footer Placeholder 4">
            <a:extLst>
              <a:ext uri="{FF2B5EF4-FFF2-40B4-BE49-F238E27FC236}">
                <a16:creationId xmlns:a16="http://schemas.microsoft.com/office/drawing/2014/main" id="{B90B18BB-4C1C-4FB2-BAA4-F6D62480EB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B068E7-2F06-4C28-ADF0-7498DA372347}"/>
              </a:ext>
            </a:extLst>
          </p:cNvPr>
          <p:cNvSpPr>
            <a:spLocks noGrp="1"/>
          </p:cNvSpPr>
          <p:nvPr>
            <p:ph type="sldNum" sz="quarter" idx="12"/>
          </p:nvPr>
        </p:nvSpPr>
        <p:spPr/>
        <p:txBody>
          <a:bodyPr/>
          <a:lstStyle/>
          <a:p>
            <a:fld id="{8919BAEC-553D-432F-AEFB-C4D2F5A1802C}" type="slidenum">
              <a:rPr lang="en-US" smtClean="0"/>
              <a:t>‹#›</a:t>
            </a:fld>
            <a:endParaRPr lang="en-US"/>
          </a:p>
        </p:txBody>
      </p:sp>
    </p:spTree>
    <p:extLst>
      <p:ext uri="{BB962C8B-B14F-4D97-AF65-F5344CB8AC3E}">
        <p14:creationId xmlns:p14="http://schemas.microsoft.com/office/powerpoint/2010/main" val="1367981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46141C-D6EF-4EF6-B0C3-C495BFA45F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A66C7A-B129-4E02-A1BF-5043146009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2921CC-7D63-4115-AD92-08B51C462CB8}"/>
              </a:ext>
            </a:extLst>
          </p:cNvPr>
          <p:cNvSpPr>
            <a:spLocks noGrp="1"/>
          </p:cNvSpPr>
          <p:nvPr>
            <p:ph type="dt" sz="half" idx="10"/>
          </p:nvPr>
        </p:nvSpPr>
        <p:spPr/>
        <p:txBody>
          <a:bodyPr/>
          <a:lstStyle/>
          <a:p>
            <a:fld id="{D716C527-6590-430A-A3DF-30C9F74E8A82}" type="datetimeFigureOut">
              <a:rPr lang="en-US" smtClean="0"/>
              <a:t>8/25/2019</a:t>
            </a:fld>
            <a:endParaRPr lang="en-US"/>
          </a:p>
        </p:txBody>
      </p:sp>
      <p:sp>
        <p:nvSpPr>
          <p:cNvPr id="5" name="Footer Placeholder 4">
            <a:extLst>
              <a:ext uri="{FF2B5EF4-FFF2-40B4-BE49-F238E27FC236}">
                <a16:creationId xmlns:a16="http://schemas.microsoft.com/office/drawing/2014/main" id="{8E35B4BE-65B7-4E46-9239-49D43D1305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434F46-A03D-44DA-8230-C359F718E7CA}"/>
              </a:ext>
            </a:extLst>
          </p:cNvPr>
          <p:cNvSpPr>
            <a:spLocks noGrp="1"/>
          </p:cNvSpPr>
          <p:nvPr>
            <p:ph type="sldNum" sz="quarter" idx="12"/>
          </p:nvPr>
        </p:nvSpPr>
        <p:spPr/>
        <p:txBody>
          <a:bodyPr/>
          <a:lstStyle/>
          <a:p>
            <a:fld id="{8919BAEC-553D-432F-AEFB-C4D2F5A1802C}" type="slidenum">
              <a:rPr lang="en-US" smtClean="0"/>
              <a:t>‹#›</a:t>
            </a:fld>
            <a:endParaRPr lang="en-US"/>
          </a:p>
        </p:txBody>
      </p:sp>
    </p:spTree>
    <p:extLst>
      <p:ext uri="{BB962C8B-B14F-4D97-AF65-F5344CB8AC3E}">
        <p14:creationId xmlns:p14="http://schemas.microsoft.com/office/powerpoint/2010/main" val="3337074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6AAD8-CBA6-4C8B-9E33-50C702D7E3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E314DF-4AF0-44BA-81F5-D73FAE7458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B54B97-6878-4602-9101-EDA1129EC18B}"/>
              </a:ext>
            </a:extLst>
          </p:cNvPr>
          <p:cNvSpPr>
            <a:spLocks noGrp="1"/>
          </p:cNvSpPr>
          <p:nvPr>
            <p:ph type="dt" sz="half" idx="10"/>
          </p:nvPr>
        </p:nvSpPr>
        <p:spPr/>
        <p:txBody>
          <a:bodyPr/>
          <a:lstStyle/>
          <a:p>
            <a:fld id="{D716C527-6590-430A-A3DF-30C9F74E8A82}" type="datetimeFigureOut">
              <a:rPr lang="en-US" smtClean="0"/>
              <a:t>8/25/2019</a:t>
            </a:fld>
            <a:endParaRPr lang="en-US"/>
          </a:p>
        </p:txBody>
      </p:sp>
      <p:sp>
        <p:nvSpPr>
          <p:cNvPr id="5" name="Footer Placeholder 4">
            <a:extLst>
              <a:ext uri="{FF2B5EF4-FFF2-40B4-BE49-F238E27FC236}">
                <a16:creationId xmlns:a16="http://schemas.microsoft.com/office/drawing/2014/main" id="{A774D988-191D-4FB5-8943-D2EF4002CC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D5F018-3C42-469A-A036-01850FD6616D}"/>
              </a:ext>
            </a:extLst>
          </p:cNvPr>
          <p:cNvSpPr>
            <a:spLocks noGrp="1"/>
          </p:cNvSpPr>
          <p:nvPr>
            <p:ph type="sldNum" sz="quarter" idx="12"/>
          </p:nvPr>
        </p:nvSpPr>
        <p:spPr/>
        <p:txBody>
          <a:bodyPr/>
          <a:lstStyle/>
          <a:p>
            <a:fld id="{8919BAEC-553D-432F-AEFB-C4D2F5A1802C}" type="slidenum">
              <a:rPr lang="en-US" smtClean="0"/>
              <a:t>‹#›</a:t>
            </a:fld>
            <a:endParaRPr lang="en-US"/>
          </a:p>
        </p:txBody>
      </p:sp>
    </p:spTree>
    <p:extLst>
      <p:ext uri="{BB962C8B-B14F-4D97-AF65-F5344CB8AC3E}">
        <p14:creationId xmlns:p14="http://schemas.microsoft.com/office/powerpoint/2010/main" val="339314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1C04A-6413-46ED-872C-8A3C2A8C94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A5DF50-6890-496E-9D4B-D4750C2155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65050-0527-4FF1-BF9C-2F819ABF9F9C}"/>
              </a:ext>
            </a:extLst>
          </p:cNvPr>
          <p:cNvSpPr>
            <a:spLocks noGrp="1"/>
          </p:cNvSpPr>
          <p:nvPr>
            <p:ph type="dt" sz="half" idx="10"/>
          </p:nvPr>
        </p:nvSpPr>
        <p:spPr/>
        <p:txBody>
          <a:bodyPr/>
          <a:lstStyle/>
          <a:p>
            <a:fld id="{D716C527-6590-430A-A3DF-30C9F74E8A82}" type="datetimeFigureOut">
              <a:rPr lang="en-US" smtClean="0"/>
              <a:t>8/25/2019</a:t>
            </a:fld>
            <a:endParaRPr lang="en-US"/>
          </a:p>
        </p:txBody>
      </p:sp>
      <p:sp>
        <p:nvSpPr>
          <p:cNvPr id="5" name="Footer Placeholder 4">
            <a:extLst>
              <a:ext uri="{FF2B5EF4-FFF2-40B4-BE49-F238E27FC236}">
                <a16:creationId xmlns:a16="http://schemas.microsoft.com/office/drawing/2014/main" id="{0058F7DD-1038-4C64-B8D6-08B63B278C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E83EF3-CE28-46E0-BC5F-CAB782D37593}"/>
              </a:ext>
            </a:extLst>
          </p:cNvPr>
          <p:cNvSpPr>
            <a:spLocks noGrp="1"/>
          </p:cNvSpPr>
          <p:nvPr>
            <p:ph type="sldNum" sz="quarter" idx="12"/>
          </p:nvPr>
        </p:nvSpPr>
        <p:spPr/>
        <p:txBody>
          <a:bodyPr/>
          <a:lstStyle/>
          <a:p>
            <a:fld id="{8919BAEC-553D-432F-AEFB-C4D2F5A1802C}" type="slidenum">
              <a:rPr lang="en-US" smtClean="0"/>
              <a:t>‹#›</a:t>
            </a:fld>
            <a:endParaRPr lang="en-US"/>
          </a:p>
        </p:txBody>
      </p:sp>
    </p:spTree>
    <p:extLst>
      <p:ext uri="{BB962C8B-B14F-4D97-AF65-F5344CB8AC3E}">
        <p14:creationId xmlns:p14="http://schemas.microsoft.com/office/powerpoint/2010/main" val="3319291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4FD3D-111A-4B8D-B157-C5F155DEBC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B7FB21-C2AF-4669-A7AA-8537AF1295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497C1B-6759-4780-94BD-8387116266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D050A6-264B-489F-86CE-218C0758146A}"/>
              </a:ext>
            </a:extLst>
          </p:cNvPr>
          <p:cNvSpPr>
            <a:spLocks noGrp="1"/>
          </p:cNvSpPr>
          <p:nvPr>
            <p:ph type="dt" sz="half" idx="10"/>
          </p:nvPr>
        </p:nvSpPr>
        <p:spPr/>
        <p:txBody>
          <a:bodyPr/>
          <a:lstStyle/>
          <a:p>
            <a:fld id="{D716C527-6590-430A-A3DF-30C9F74E8A82}" type="datetimeFigureOut">
              <a:rPr lang="en-US" smtClean="0"/>
              <a:t>8/25/2019</a:t>
            </a:fld>
            <a:endParaRPr lang="en-US"/>
          </a:p>
        </p:txBody>
      </p:sp>
      <p:sp>
        <p:nvSpPr>
          <p:cNvPr id="6" name="Footer Placeholder 5">
            <a:extLst>
              <a:ext uri="{FF2B5EF4-FFF2-40B4-BE49-F238E27FC236}">
                <a16:creationId xmlns:a16="http://schemas.microsoft.com/office/drawing/2014/main" id="{0C908187-C5C1-43A5-8D5A-4E54C28D10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D043A0-4835-40A2-9E8E-5F5B09689CB6}"/>
              </a:ext>
            </a:extLst>
          </p:cNvPr>
          <p:cNvSpPr>
            <a:spLocks noGrp="1"/>
          </p:cNvSpPr>
          <p:nvPr>
            <p:ph type="sldNum" sz="quarter" idx="12"/>
          </p:nvPr>
        </p:nvSpPr>
        <p:spPr/>
        <p:txBody>
          <a:bodyPr/>
          <a:lstStyle/>
          <a:p>
            <a:fld id="{8919BAEC-553D-432F-AEFB-C4D2F5A1802C}" type="slidenum">
              <a:rPr lang="en-US" smtClean="0"/>
              <a:t>‹#›</a:t>
            </a:fld>
            <a:endParaRPr lang="en-US"/>
          </a:p>
        </p:txBody>
      </p:sp>
    </p:spTree>
    <p:extLst>
      <p:ext uri="{BB962C8B-B14F-4D97-AF65-F5344CB8AC3E}">
        <p14:creationId xmlns:p14="http://schemas.microsoft.com/office/powerpoint/2010/main" val="2270185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D0E02-FA0F-4865-AA5D-AC5C12D4E8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8B59B0-DCBA-49EF-BBFB-FC2F0302CB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00F618-0A56-44F2-A54D-C81055DEF7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96C33A-73A9-4EC9-BBF7-A71941A49D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B7E921-E332-4FF1-8C8D-15918E9106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01CE0B-1D29-428C-B31A-C59244C546FB}"/>
              </a:ext>
            </a:extLst>
          </p:cNvPr>
          <p:cNvSpPr>
            <a:spLocks noGrp="1"/>
          </p:cNvSpPr>
          <p:nvPr>
            <p:ph type="dt" sz="half" idx="10"/>
          </p:nvPr>
        </p:nvSpPr>
        <p:spPr/>
        <p:txBody>
          <a:bodyPr/>
          <a:lstStyle/>
          <a:p>
            <a:fld id="{D716C527-6590-430A-A3DF-30C9F74E8A82}" type="datetimeFigureOut">
              <a:rPr lang="en-US" smtClean="0"/>
              <a:t>8/25/2019</a:t>
            </a:fld>
            <a:endParaRPr lang="en-US"/>
          </a:p>
        </p:txBody>
      </p:sp>
      <p:sp>
        <p:nvSpPr>
          <p:cNvPr id="8" name="Footer Placeholder 7">
            <a:extLst>
              <a:ext uri="{FF2B5EF4-FFF2-40B4-BE49-F238E27FC236}">
                <a16:creationId xmlns:a16="http://schemas.microsoft.com/office/drawing/2014/main" id="{5DEBD599-3A16-49EC-9E08-1415280FE3B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B8E82F-E1B8-44F4-A16C-6A4CCF2218AA}"/>
              </a:ext>
            </a:extLst>
          </p:cNvPr>
          <p:cNvSpPr>
            <a:spLocks noGrp="1"/>
          </p:cNvSpPr>
          <p:nvPr>
            <p:ph type="sldNum" sz="quarter" idx="12"/>
          </p:nvPr>
        </p:nvSpPr>
        <p:spPr/>
        <p:txBody>
          <a:bodyPr/>
          <a:lstStyle/>
          <a:p>
            <a:fld id="{8919BAEC-553D-432F-AEFB-C4D2F5A1802C}" type="slidenum">
              <a:rPr lang="en-US" smtClean="0"/>
              <a:t>‹#›</a:t>
            </a:fld>
            <a:endParaRPr lang="en-US"/>
          </a:p>
        </p:txBody>
      </p:sp>
    </p:spTree>
    <p:extLst>
      <p:ext uri="{BB962C8B-B14F-4D97-AF65-F5344CB8AC3E}">
        <p14:creationId xmlns:p14="http://schemas.microsoft.com/office/powerpoint/2010/main" val="430644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7C30C-3129-473B-A42A-01DE3D9B97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88612D-57E7-4F83-9293-39D92BFA2939}"/>
              </a:ext>
            </a:extLst>
          </p:cNvPr>
          <p:cNvSpPr>
            <a:spLocks noGrp="1"/>
          </p:cNvSpPr>
          <p:nvPr>
            <p:ph type="dt" sz="half" idx="10"/>
          </p:nvPr>
        </p:nvSpPr>
        <p:spPr/>
        <p:txBody>
          <a:bodyPr/>
          <a:lstStyle/>
          <a:p>
            <a:fld id="{D716C527-6590-430A-A3DF-30C9F74E8A82}" type="datetimeFigureOut">
              <a:rPr lang="en-US" smtClean="0"/>
              <a:t>8/25/2019</a:t>
            </a:fld>
            <a:endParaRPr lang="en-US"/>
          </a:p>
        </p:txBody>
      </p:sp>
      <p:sp>
        <p:nvSpPr>
          <p:cNvPr id="4" name="Footer Placeholder 3">
            <a:extLst>
              <a:ext uri="{FF2B5EF4-FFF2-40B4-BE49-F238E27FC236}">
                <a16:creationId xmlns:a16="http://schemas.microsoft.com/office/drawing/2014/main" id="{C8CB1F93-A8CD-4F71-814D-99CED8C8F8F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56C6A7-1473-410B-AFAD-049DAA947190}"/>
              </a:ext>
            </a:extLst>
          </p:cNvPr>
          <p:cNvSpPr>
            <a:spLocks noGrp="1"/>
          </p:cNvSpPr>
          <p:nvPr>
            <p:ph type="sldNum" sz="quarter" idx="12"/>
          </p:nvPr>
        </p:nvSpPr>
        <p:spPr/>
        <p:txBody>
          <a:bodyPr/>
          <a:lstStyle/>
          <a:p>
            <a:fld id="{8919BAEC-553D-432F-AEFB-C4D2F5A1802C}" type="slidenum">
              <a:rPr lang="en-US" smtClean="0"/>
              <a:t>‹#›</a:t>
            </a:fld>
            <a:endParaRPr lang="en-US"/>
          </a:p>
        </p:txBody>
      </p:sp>
    </p:spTree>
    <p:extLst>
      <p:ext uri="{BB962C8B-B14F-4D97-AF65-F5344CB8AC3E}">
        <p14:creationId xmlns:p14="http://schemas.microsoft.com/office/powerpoint/2010/main" val="2820784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E7BA96-C784-406B-B18A-4CC9EF21BA78}"/>
              </a:ext>
            </a:extLst>
          </p:cNvPr>
          <p:cNvSpPr>
            <a:spLocks noGrp="1"/>
          </p:cNvSpPr>
          <p:nvPr>
            <p:ph type="dt" sz="half" idx="10"/>
          </p:nvPr>
        </p:nvSpPr>
        <p:spPr/>
        <p:txBody>
          <a:bodyPr/>
          <a:lstStyle/>
          <a:p>
            <a:fld id="{D716C527-6590-430A-A3DF-30C9F74E8A82}" type="datetimeFigureOut">
              <a:rPr lang="en-US" smtClean="0"/>
              <a:t>8/25/2019</a:t>
            </a:fld>
            <a:endParaRPr lang="en-US"/>
          </a:p>
        </p:txBody>
      </p:sp>
      <p:sp>
        <p:nvSpPr>
          <p:cNvPr id="3" name="Footer Placeholder 2">
            <a:extLst>
              <a:ext uri="{FF2B5EF4-FFF2-40B4-BE49-F238E27FC236}">
                <a16:creationId xmlns:a16="http://schemas.microsoft.com/office/drawing/2014/main" id="{89180B37-0935-4105-BEAE-5977187F23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234B26-A4B4-4A6F-B6D3-85BF2BEE8764}"/>
              </a:ext>
            </a:extLst>
          </p:cNvPr>
          <p:cNvSpPr>
            <a:spLocks noGrp="1"/>
          </p:cNvSpPr>
          <p:nvPr>
            <p:ph type="sldNum" sz="quarter" idx="12"/>
          </p:nvPr>
        </p:nvSpPr>
        <p:spPr/>
        <p:txBody>
          <a:bodyPr/>
          <a:lstStyle/>
          <a:p>
            <a:fld id="{8919BAEC-553D-432F-AEFB-C4D2F5A1802C}" type="slidenum">
              <a:rPr lang="en-US" smtClean="0"/>
              <a:t>‹#›</a:t>
            </a:fld>
            <a:endParaRPr lang="en-US"/>
          </a:p>
        </p:txBody>
      </p:sp>
    </p:spTree>
    <p:extLst>
      <p:ext uri="{BB962C8B-B14F-4D97-AF65-F5344CB8AC3E}">
        <p14:creationId xmlns:p14="http://schemas.microsoft.com/office/powerpoint/2010/main" val="146763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FB90F-DAAE-4FB1-A30E-D114B85F59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E5F893-4747-443B-B280-65C33E1C27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13F6AA-A7E9-40F9-8081-7777C9D809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C44E4C-B443-45AB-938F-22300674F9F6}"/>
              </a:ext>
            </a:extLst>
          </p:cNvPr>
          <p:cNvSpPr>
            <a:spLocks noGrp="1"/>
          </p:cNvSpPr>
          <p:nvPr>
            <p:ph type="dt" sz="half" idx="10"/>
          </p:nvPr>
        </p:nvSpPr>
        <p:spPr/>
        <p:txBody>
          <a:bodyPr/>
          <a:lstStyle/>
          <a:p>
            <a:fld id="{D716C527-6590-430A-A3DF-30C9F74E8A82}" type="datetimeFigureOut">
              <a:rPr lang="en-US" smtClean="0"/>
              <a:t>8/25/2019</a:t>
            </a:fld>
            <a:endParaRPr lang="en-US"/>
          </a:p>
        </p:txBody>
      </p:sp>
      <p:sp>
        <p:nvSpPr>
          <p:cNvPr id="6" name="Footer Placeholder 5">
            <a:extLst>
              <a:ext uri="{FF2B5EF4-FFF2-40B4-BE49-F238E27FC236}">
                <a16:creationId xmlns:a16="http://schemas.microsoft.com/office/drawing/2014/main" id="{ABDF709D-5C3E-42B1-91A2-D5497DEEEC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4E12EF-E6A9-44F2-80FA-E5D188D36028}"/>
              </a:ext>
            </a:extLst>
          </p:cNvPr>
          <p:cNvSpPr>
            <a:spLocks noGrp="1"/>
          </p:cNvSpPr>
          <p:nvPr>
            <p:ph type="sldNum" sz="quarter" idx="12"/>
          </p:nvPr>
        </p:nvSpPr>
        <p:spPr/>
        <p:txBody>
          <a:bodyPr/>
          <a:lstStyle/>
          <a:p>
            <a:fld id="{8919BAEC-553D-432F-AEFB-C4D2F5A1802C}" type="slidenum">
              <a:rPr lang="en-US" smtClean="0"/>
              <a:t>‹#›</a:t>
            </a:fld>
            <a:endParaRPr lang="en-US"/>
          </a:p>
        </p:txBody>
      </p:sp>
    </p:spTree>
    <p:extLst>
      <p:ext uri="{BB962C8B-B14F-4D97-AF65-F5344CB8AC3E}">
        <p14:creationId xmlns:p14="http://schemas.microsoft.com/office/powerpoint/2010/main" val="3719650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5E746-4A4C-4578-9B1A-9DFACF9A50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D16EBD-9AA4-437D-A96A-42573E74C4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FDB323-A417-4FC2-BBA2-FCED8F0A9D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7E38FB-6FA5-4E14-9F1A-33C9370AAF9B}"/>
              </a:ext>
            </a:extLst>
          </p:cNvPr>
          <p:cNvSpPr>
            <a:spLocks noGrp="1"/>
          </p:cNvSpPr>
          <p:nvPr>
            <p:ph type="dt" sz="half" idx="10"/>
          </p:nvPr>
        </p:nvSpPr>
        <p:spPr/>
        <p:txBody>
          <a:bodyPr/>
          <a:lstStyle/>
          <a:p>
            <a:fld id="{D716C527-6590-430A-A3DF-30C9F74E8A82}" type="datetimeFigureOut">
              <a:rPr lang="en-US" smtClean="0"/>
              <a:t>8/25/2019</a:t>
            </a:fld>
            <a:endParaRPr lang="en-US"/>
          </a:p>
        </p:txBody>
      </p:sp>
      <p:sp>
        <p:nvSpPr>
          <p:cNvPr id="6" name="Footer Placeholder 5">
            <a:extLst>
              <a:ext uri="{FF2B5EF4-FFF2-40B4-BE49-F238E27FC236}">
                <a16:creationId xmlns:a16="http://schemas.microsoft.com/office/drawing/2014/main" id="{66F650AA-8696-4001-95E3-94F67BAF7A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496ED8-0A34-4905-A515-0EDDA2690BFD}"/>
              </a:ext>
            </a:extLst>
          </p:cNvPr>
          <p:cNvSpPr>
            <a:spLocks noGrp="1"/>
          </p:cNvSpPr>
          <p:nvPr>
            <p:ph type="sldNum" sz="quarter" idx="12"/>
          </p:nvPr>
        </p:nvSpPr>
        <p:spPr/>
        <p:txBody>
          <a:bodyPr/>
          <a:lstStyle/>
          <a:p>
            <a:fld id="{8919BAEC-553D-432F-AEFB-C4D2F5A1802C}" type="slidenum">
              <a:rPr lang="en-US" smtClean="0"/>
              <a:t>‹#›</a:t>
            </a:fld>
            <a:endParaRPr lang="en-US"/>
          </a:p>
        </p:txBody>
      </p:sp>
    </p:spTree>
    <p:extLst>
      <p:ext uri="{BB962C8B-B14F-4D97-AF65-F5344CB8AC3E}">
        <p14:creationId xmlns:p14="http://schemas.microsoft.com/office/powerpoint/2010/main" val="962192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BA888B-857A-404F-BF11-4ECF525394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4847B1-5704-491F-B740-C017A42893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F22745-0F35-40BB-90FC-8159C84AE8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6C527-6590-430A-A3DF-30C9F74E8A82}" type="datetimeFigureOut">
              <a:rPr lang="en-US" smtClean="0"/>
              <a:t>8/25/2019</a:t>
            </a:fld>
            <a:endParaRPr lang="en-US"/>
          </a:p>
        </p:txBody>
      </p:sp>
      <p:sp>
        <p:nvSpPr>
          <p:cNvPr id="5" name="Footer Placeholder 4">
            <a:extLst>
              <a:ext uri="{FF2B5EF4-FFF2-40B4-BE49-F238E27FC236}">
                <a16:creationId xmlns:a16="http://schemas.microsoft.com/office/drawing/2014/main" id="{1D84793D-4E3F-4105-8EFC-D5CA3DE34D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2EE12C-7A9B-48CA-96E2-1B9F6679AF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9BAEC-553D-432F-AEFB-C4D2F5A1802C}" type="slidenum">
              <a:rPr lang="en-US" smtClean="0"/>
              <a:t>‹#›</a:t>
            </a:fld>
            <a:endParaRPr lang="en-US"/>
          </a:p>
        </p:txBody>
      </p:sp>
    </p:spTree>
    <p:extLst>
      <p:ext uri="{BB962C8B-B14F-4D97-AF65-F5344CB8AC3E}">
        <p14:creationId xmlns:p14="http://schemas.microsoft.com/office/powerpoint/2010/main" val="3039765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62510FD-C42D-4219-8B57-EB64894F1C1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1999" cy="6858000"/>
          </a:xfrm>
          <a:prstGeom prst="rect">
            <a:avLst/>
          </a:prstGeom>
        </p:spPr>
      </p:pic>
      <p:sp>
        <p:nvSpPr>
          <p:cNvPr id="7" name="TextBox 6">
            <a:extLst>
              <a:ext uri="{FF2B5EF4-FFF2-40B4-BE49-F238E27FC236}">
                <a16:creationId xmlns:a16="http://schemas.microsoft.com/office/drawing/2014/main" id="{341C79F8-B796-4DAB-B63B-A74685695538}"/>
              </a:ext>
            </a:extLst>
          </p:cNvPr>
          <p:cNvSpPr txBox="1"/>
          <p:nvPr/>
        </p:nvSpPr>
        <p:spPr>
          <a:xfrm>
            <a:off x="1595120" y="1859339"/>
            <a:ext cx="9194800" cy="3139321"/>
          </a:xfrm>
          <a:prstGeom prst="rect">
            <a:avLst/>
          </a:prstGeom>
          <a:noFill/>
        </p:spPr>
        <p:txBody>
          <a:bodyPr wrap="square" rtlCol="0">
            <a:spAutoFit/>
          </a:bodyPr>
          <a:lstStyle/>
          <a:p>
            <a:pPr algn="ctr"/>
            <a:r>
              <a:rPr lang="en-US" sz="6600" dirty="0">
                <a:solidFill>
                  <a:srgbClr val="92D050"/>
                </a:solidFill>
                <a:latin typeface="Kristen ITC" panose="03050502040202030202" pitchFamily="66" charset="0"/>
              </a:rPr>
              <a:t>Strategies for solving 3-digit subtraction problems</a:t>
            </a:r>
            <a:r>
              <a:rPr lang="en-US" sz="6600" dirty="0">
                <a:solidFill>
                  <a:srgbClr val="92D050"/>
                </a:solidFill>
              </a:rPr>
              <a:t>.</a:t>
            </a:r>
            <a:endParaRPr lang="en-US" dirty="0">
              <a:solidFill>
                <a:srgbClr val="92D050"/>
              </a:solidFill>
            </a:endParaRPr>
          </a:p>
        </p:txBody>
      </p:sp>
    </p:spTree>
    <p:extLst>
      <p:ext uri="{BB962C8B-B14F-4D97-AF65-F5344CB8AC3E}">
        <p14:creationId xmlns:p14="http://schemas.microsoft.com/office/powerpoint/2010/main" val="406261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62510FD-C42D-4219-8B57-EB64894F1C1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1999" cy="6858000"/>
          </a:xfrm>
          <a:prstGeom prst="rect">
            <a:avLst/>
          </a:prstGeom>
        </p:spPr>
      </p:pic>
      <p:sp>
        <p:nvSpPr>
          <p:cNvPr id="4" name="TextBox 3">
            <a:extLst>
              <a:ext uri="{FF2B5EF4-FFF2-40B4-BE49-F238E27FC236}">
                <a16:creationId xmlns:a16="http://schemas.microsoft.com/office/drawing/2014/main" id="{B6F54CEF-42E9-4D2B-BAD1-A56099ABD889}"/>
              </a:ext>
            </a:extLst>
          </p:cNvPr>
          <p:cNvSpPr txBox="1"/>
          <p:nvPr/>
        </p:nvSpPr>
        <p:spPr>
          <a:xfrm>
            <a:off x="1087120" y="782320"/>
            <a:ext cx="10068560" cy="6124754"/>
          </a:xfrm>
          <a:prstGeom prst="rect">
            <a:avLst/>
          </a:prstGeom>
          <a:noFill/>
        </p:spPr>
        <p:txBody>
          <a:bodyPr wrap="square" rtlCol="0">
            <a:spAutoFit/>
          </a:bodyPr>
          <a:lstStyle/>
          <a:p>
            <a:pPr algn="ctr"/>
            <a:r>
              <a:rPr lang="en-US" sz="4000" dirty="0">
                <a:solidFill>
                  <a:srgbClr val="92D050"/>
                </a:solidFill>
                <a:latin typeface="Kristen ITC" panose="03050502040202030202" pitchFamily="66" charset="0"/>
              </a:rPr>
              <a:t>Traditional Algorithm</a:t>
            </a:r>
          </a:p>
          <a:p>
            <a:r>
              <a:rPr lang="en-US" sz="3600" dirty="0">
                <a:solidFill>
                  <a:srgbClr val="92D050"/>
                </a:solidFill>
                <a:latin typeface="Kristen ITC" panose="03050502040202030202" pitchFamily="66" charset="0"/>
              </a:rPr>
              <a:t>Write the problem up and down, then subtract the columns, starting with the ones, to solve.       </a:t>
            </a:r>
            <a:r>
              <a:rPr lang="en-US" sz="3600" dirty="0">
                <a:solidFill>
                  <a:srgbClr val="FF0000"/>
                </a:solidFill>
                <a:latin typeface="Kristen ITC" panose="03050502040202030202" pitchFamily="66" charset="0"/>
              </a:rPr>
              <a:t>4</a:t>
            </a:r>
            <a:r>
              <a:rPr lang="en-US" dirty="0">
                <a:solidFill>
                  <a:srgbClr val="FF0000"/>
                </a:solidFill>
                <a:latin typeface="Kristen ITC" panose="03050502040202030202" pitchFamily="66" charset="0"/>
              </a:rPr>
              <a:t>14</a:t>
            </a:r>
            <a:r>
              <a:rPr lang="en-US" sz="3600" dirty="0">
                <a:solidFill>
                  <a:srgbClr val="FF0000"/>
                </a:solidFill>
                <a:latin typeface="Kristen ITC" panose="03050502040202030202" pitchFamily="66" charset="0"/>
              </a:rPr>
              <a:t>               </a:t>
            </a:r>
          </a:p>
          <a:p>
            <a:r>
              <a:rPr lang="en-US" sz="3600" dirty="0">
                <a:solidFill>
                  <a:srgbClr val="92D050"/>
                </a:solidFill>
                <a:latin typeface="Kristen ITC" panose="03050502040202030202" pitchFamily="66" charset="0"/>
              </a:rPr>
              <a:t>547 - 262 =               547</a:t>
            </a:r>
          </a:p>
          <a:p>
            <a:r>
              <a:rPr lang="en-US" sz="3600" dirty="0">
                <a:solidFill>
                  <a:srgbClr val="92D050"/>
                </a:solidFill>
                <a:latin typeface="Kristen ITC" panose="03050502040202030202" pitchFamily="66" charset="0"/>
              </a:rPr>
              <a:t>                             - 262</a:t>
            </a:r>
          </a:p>
          <a:p>
            <a:r>
              <a:rPr lang="en-US" sz="3600" dirty="0">
                <a:solidFill>
                  <a:srgbClr val="92D050"/>
                </a:solidFill>
                <a:latin typeface="Kristen ITC" panose="03050502040202030202" pitchFamily="66" charset="0"/>
              </a:rPr>
              <a:t>                               285</a:t>
            </a:r>
          </a:p>
          <a:p>
            <a:endParaRPr lang="en-US" sz="2400" dirty="0">
              <a:solidFill>
                <a:srgbClr val="92D050"/>
              </a:solidFill>
              <a:latin typeface="Kristen ITC" panose="03050502040202030202" pitchFamily="66" charset="0"/>
            </a:endParaRPr>
          </a:p>
          <a:p>
            <a:r>
              <a:rPr lang="en-US" sz="2400" dirty="0">
                <a:solidFill>
                  <a:srgbClr val="92D050"/>
                </a:solidFill>
                <a:latin typeface="Kristen ITC" panose="03050502040202030202" pitchFamily="66" charset="0"/>
              </a:rPr>
              <a:t>Since I can’t take 6 away from 4 in the tens place I had to borrow 100 from the hundreds place, making the 500 400, then making the 40 140.  Now I can take 6 away from 14 or 60 away from 140.</a:t>
            </a:r>
          </a:p>
          <a:p>
            <a:pPr algn="ctr"/>
            <a:endParaRPr lang="en-US" sz="4000" dirty="0">
              <a:solidFill>
                <a:srgbClr val="0070C0"/>
              </a:solidFill>
              <a:latin typeface="Kristen ITC" panose="03050502040202030202" pitchFamily="66" charset="0"/>
            </a:endParaRPr>
          </a:p>
        </p:txBody>
      </p:sp>
      <p:cxnSp>
        <p:nvCxnSpPr>
          <p:cNvPr id="7" name="Straight Connector 6">
            <a:extLst>
              <a:ext uri="{FF2B5EF4-FFF2-40B4-BE49-F238E27FC236}">
                <a16:creationId xmlns:a16="http://schemas.microsoft.com/office/drawing/2014/main" id="{E2677046-6926-429B-BEC2-8416EEA1A946}"/>
              </a:ext>
            </a:extLst>
          </p:cNvPr>
          <p:cNvCxnSpPr/>
          <p:nvPr/>
        </p:nvCxnSpPr>
        <p:spPr>
          <a:xfrm flipH="1">
            <a:off x="5278120" y="3200618"/>
            <a:ext cx="375920" cy="264160"/>
          </a:xfrm>
          <a:prstGeom prst="line">
            <a:avLst/>
          </a:prstGeom>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FD6677EE-EF56-414E-B563-6083A610B05A}"/>
              </a:ext>
            </a:extLst>
          </p:cNvPr>
          <p:cNvCxnSpPr/>
          <p:nvPr/>
        </p:nvCxnSpPr>
        <p:spPr>
          <a:xfrm>
            <a:off x="5080000" y="4114800"/>
            <a:ext cx="1493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58FCD894-1F45-4987-94EF-8A7F34BD41BF}"/>
              </a:ext>
            </a:extLst>
          </p:cNvPr>
          <p:cNvCxnSpPr/>
          <p:nvPr/>
        </p:nvCxnSpPr>
        <p:spPr>
          <a:xfrm flipV="1">
            <a:off x="2336800" y="2885440"/>
            <a:ext cx="2854960" cy="206248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4895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62510FD-C42D-4219-8B57-EB64894F1C1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1999" cy="6858000"/>
          </a:xfrm>
          <a:prstGeom prst="rect">
            <a:avLst/>
          </a:prstGeom>
        </p:spPr>
      </p:pic>
      <p:sp>
        <p:nvSpPr>
          <p:cNvPr id="3" name="TextBox 2">
            <a:extLst>
              <a:ext uri="{FF2B5EF4-FFF2-40B4-BE49-F238E27FC236}">
                <a16:creationId xmlns:a16="http://schemas.microsoft.com/office/drawing/2014/main" id="{4DDDE3D9-F1F1-4049-8363-20E522AB893B}"/>
              </a:ext>
            </a:extLst>
          </p:cNvPr>
          <p:cNvSpPr txBox="1"/>
          <p:nvPr/>
        </p:nvSpPr>
        <p:spPr>
          <a:xfrm>
            <a:off x="1209040" y="853499"/>
            <a:ext cx="9814560" cy="5570756"/>
          </a:xfrm>
          <a:prstGeom prst="rect">
            <a:avLst/>
          </a:prstGeom>
          <a:noFill/>
        </p:spPr>
        <p:txBody>
          <a:bodyPr wrap="square" rtlCol="0">
            <a:spAutoFit/>
          </a:bodyPr>
          <a:lstStyle/>
          <a:p>
            <a:pPr algn="ctr"/>
            <a:r>
              <a:rPr lang="en-US" sz="4000" dirty="0">
                <a:solidFill>
                  <a:srgbClr val="00B050"/>
                </a:solidFill>
                <a:latin typeface="Kristen ITC" panose="03050502040202030202" pitchFamily="66" charset="0"/>
              </a:rPr>
              <a:t>Using a Number Line Strategy</a:t>
            </a:r>
          </a:p>
          <a:p>
            <a:endParaRPr lang="en-US" sz="1600" dirty="0">
              <a:solidFill>
                <a:srgbClr val="00B050"/>
              </a:solidFill>
              <a:latin typeface="Kristen ITC" panose="03050502040202030202" pitchFamily="66" charset="0"/>
            </a:endParaRPr>
          </a:p>
          <a:p>
            <a:r>
              <a:rPr lang="en-US" sz="2800" dirty="0">
                <a:solidFill>
                  <a:srgbClr val="00B050"/>
                </a:solidFill>
                <a:latin typeface="Kristen ITC" panose="03050502040202030202" pitchFamily="66" charset="0"/>
              </a:rPr>
              <a:t>Start with the larger number then skip backwards by ones, tens, then hundreds on an open number line to add the next number.</a:t>
            </a:r>
          </a:p>
          <a:p>
            <a:endParaRPr lang="en-US" sz="800" dirty="0">
              <a:solidFill>
                <a:srgbClr val="00B050"/>
              </a:solidFill>
              <a:latin typeface="Kristen ITC" panose="03050502040202030202" pitchFamily="66" charset="0"/>
            </a:endParaRPr>
          </a:p>
          <a:p>
            <a:r>
              <a:rPr lang="en-US" sz="2800" dirty="0">
                <a:solidFill>
                  <a:srgbClr val="00B050"/>
                </a:solidFill>
                <a:latin typeface="Kristen ITC" panose="03050502040202030202" pitchFamily="66" charset="0"/>
              </a:rPr>
              <a:t>547 - 262 = </a:t>
            </a:r>
          </a:p>
          <a:p>
            <a:r>
              <a:rPr lang="en-US" sz="2800" dirty="0">
                <a:solidFill>
                  <a:srgbClr val="00B050"/>
                </a:solidFill>
                <a:latin typeface="Kristen ITC" panose="03050502040202030202" pitchFamily="66" charset="0"/>
              </a:rPr>
              <a:t> </a:t>
            </a:r>
          </a:p>
          <a:p>
            <a:r>
              <a:rPr lang="en-US" dirty="0">
                <a:solidFill>
                  <a:srgbClr val="00B050"/>
                </a:solidFill>
                <a:latin typeface="Kristen ITC" panose="03050502040202030202" pitchFamily="66" charset="0"/>
              </a:rPr>
              <a:t>count backwards by ones     count backwards by tens         count backwards by 100’s</a:t>
            </a:r>
          </a:p>
          <a:p>
            <a:endParaRPr lang="en-US" sz="2800" dirty="0">
              <a:solidFill>
                <a:srgbClr val="00B050"/>
              </a:solidFill>
              <a:latin typeface="Kristen ITC" panose="03050502040202030202" pitchFamily="66" charset="0"/>
            </a:endParaRPr>
          </a:p>
          <a:p>
            <a:endParaRPr lang="en-US" sz="2000" dirty="0">
              <a:solidFill>
                <a:srgbClr val="00B050"/>
              </a:solidFill>
              <a:latin typeface="Kristen ITC" panose="03050502040202030202" pitchFamily="66" charset="0"/>
            </a:endParaRPr>
          </a:p>
          <a:p>
            <a:endParaRPr lang="en-US" sz="2000" dirty="0">
              <a:solidFill>
                <a:srgbClr val="00B050"/>
              </a:solidFill>
              <a:latin typeface="Kristen ITC" panose="03050502040202030202" pitchFamily="66" charset="0"/>
            </a:endParaRPr>
          </a:p>
          <a:p>
            <a:r>
              <a:rPr lang="en-US" sz="2000" dirty="0">
                <a:solidFill>
                  <a:srgbClr val="00B050"/>
                </a:solidFill>
                <a:latin typeface="Kristen ITC" panose="03050502040202030202" pitchFamily="66" charset="0"/>
              </a:rPr>
              <a:t>547    545                                       485                                                              285</a:t>
            </a:r>
          </a:p>
          <a:p>
            <a:endParaRPr lang="en-US" sz="2000" dirty="0">
              <a:solidFill>
                <a:srgbClr val="0070C0"/>
              </a:solidFill>
              <a:latin typeface="Kristen ITC" panose="03050502040202030202" pitchFamily="66" charset="0"/>
            </a:endParaRPr>
          </a:p>
          <a:p>
            <a:endParaRPr lang="en-US" dirty="0">
              <a:solidFill>
                <a:srgbClr val="0070C0"/>
              </a:solidFill>
            </a:endParaRPr>
          </a:p>
        </p:txBody>
      </p:sp>
      <p:cxnSp>
        <p:nvCxnSpPr>
          <p:cNvPr id="4" name="Straight Arrow Connector 3">
            <a:extLst>
              <a:ext uri="{FF2B5EF4-FFF2-40B4-BE49-F238E27FC236}">
                <a16:creationId xmlns:a16="http://schemas.microsoft.com/office/drawing/2014/main" id="{3EB373EB-77C7-4927-8C82-8502328534D2}"/>
              </a:ext>
            </a:extLst>
          </p:cNvPr>
          <p:cNvCxnSpPr/>
          <p:nvPr/>
        </p:nvCxnSpPr>
        <p:spPr>
          <a:xfrm>
            <a:off x="1320800" y="5120640"/>
            <a:ext cx="95504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Arrow: U-Turn 8">
            <a:extLst>
              <a:ext uri="{FF2B5EF4-FFF2-40B4-BE49-F238E27FC236}">
                <a16:creationId xmlns:a16="http://schemas.microsoft.com/office/drawing/2014/main" id="{94A3D135-AEF2-475E-823B-54B759967230}"/>
              </a:ext>
            </a:extLst>
          </p:cNvPr>
          <p:cNvSpPr/>
          <p:nvPr/>
        </p:nvSpPr>
        <p:spPr>
          <a:xfrm>
            <a:off x="1407160" y="4881877"/>
            <a:ext cx="680720" cy="284482"/>
          </a:xfrm>
          <a:prstGeom prst="utur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U-Turn 9">
            <a:extLst>
              <a:ext uri="{FF2B5EF4-FFF2-40B4-BE49-F238E27FC236}">
                <a16:creationId xmlns:a16="http://schemas.microsoft.com/office/drawing/2014/main" id="{A6065303-6BE0-4897-A7B1-E844A5E6DCA1}"/>
              </a:ext>
            </a:extLst>
          </p:cNvPr>
          <p:cNvSpPr/>
          <p:nvPr/>
        </p:nvSpPr>
        <p:spPr>
          <a:xfrm>
            <a:off x="2225040" y="4820921"/>
            <a:ext cx="3413760" cy="254001"/>
          </a:xfrm>
          <a:prstGeom prst="uturnArrow">
            <a:avLst>
              <a:gd name="adj1" fmla="val 25000"/>
              <a:gd name="adj2" fmla="val 25000"/>
              <a:gd name="adj3" fmla="val 25000"/>
              <a:gd name="adj4" fmla="val 43750"/>
              <a:gd name="adj5"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row: U-Turn 10">
            <a:extLst>
              <a:ext uri="{FF2B5EF4-FFF2-40B4-BE49-F238E27FC236}">
                <a16:creationId xmlns:a16="http://schemas.microsoft.com/office/drawing/2014/main" id="{F6D4453D-6725-4114-852F-5C73422648EC}"/>
              </a:ext>
            </a:extLst>
          </p:cNvPr>
          <p:cNvSpPr/>
          <p:nvPr/>
        </p:nvSpPr>
        <p:spPr>
          <a:xfrm>
            <a:off x="5730240" y="4820921"/>
            <a:ext cx="5252720" cy="254001"/>
          </a:xfrm>
          <a:prstGeom prst="uturnArrow">
            <a:avLst>
              <a:gd name="adj1" fmla="val 25000"/>
              <a:gd name="adj2" fmla="val 25000"/>
              <a:gd name="adj3" fmla="val 25000"/>
              <a:gd name="adj4" fmla="val 43750"/>
              <a:gd name="adj5"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3" name="Straight Arrow Connector 12">
            <a:extLst>
              <a:ext uri="{FF2B5EF4-FFF2-40B4-BE49-F238E27FC236}">
                <a16:creationId xmlns:a16="http://schemas.microsoft.com/office/drawing/2014/main" id="{20B35FA8-A9DD-418B-A518-A34118386BDB}"/>
              </a:ext>
            </a:extLst>
          </p:cNvPr>
          <p:cNvCxnSpPr>
            <a:cxnSpLocks/>
          </p:cNvCxnSpPr>
          <p:nvPr/>
        </p:nvCxnSpPr>
        <p:spPr>
          <a:xfrm flipH="1">
            <a:off x="1711960" y="4302758"/>
            <a:ext cx="1031240" cy="57912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EBAF069-2EFA-43C3-A20E-9AE77F38D007}"/>
              </a:ext>
            </a:extLst>
          </p:cNvPr>
          <p:cNvCxnSpPr>
            <a:cxnSpLocks/>
          </p:cNvCxnSpPr>
          <p:nvPr/>
        </p:nvCxnSpPr>
        <p:spPr>
          <a:xfrm flipH="1">
            <a:off x="4191000" y="4302758"/>
            <a:ext cx="604520" cy="518163"/>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36C7AF4-DC25-45B2-8E8D-90ACCF261E48}"/>
              </a:ext>
            </a:extLst>
          </p:cNvPr>
          <p:cNvCxnSpPr>
            <a:cxnSpLocks/>
          </p:cNvCxnSpPr>
          <p:nvPr/>
        </p:nvCxnSpPr>
        <p:spPr>
          <a:xfrm flipH="1">
            <a:off x="7411720" y="4302758"/>
            <a:ext cx="726440" cy="579119"/>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7160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62510FD-C42D-4219-8B57-EB64894F1C1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1999" cy="6858000"/>
          </a:xfrm>
          <a:prstGeom prst="rect">
            <a:avLst/>
          </a:prstGeom>
        </p:spPr>
      </p:pic>
      <p:sp>
        <p:nvSpPr>
          <p:cNvPr id="3" name="TextBox 2">
            <a:extLst>
              <a:ext uri="{FF2B5EF4-FFF2-40B4-BE49-F238E27FC236}">
                <a16:creationId xmlns:a16="http://schemas.microsoft.com/office/drawing/2014/main" id="{4DDDE3D9-F1F1-4049-8363-20E522AB893B}"/>
              </a:ext>
            </a:extLst>
          </p:cNvPr>
          <p:cNvSpPr txBox="1"/>
          <p:nvPr/>
        </p:nvSpPr>
        <p:spPr>
          <a:xfrm>
            <a:off x="1188720" y="701099"/>
            <a:ext cx="9814560" cy="6955750"/>
          </a:xfrm>
          <a:prstGeom prst="rect">
            <a:avLst/>
          </a:prstGeom>
          <a:noFill/>
        </p:spPr>
        <p:txBody>
          <a:bodyPr wrap="square" rtlCol="0">
            <a:spAutoFit/>
          </a:bodyPr>
          <a:lstStyle/>
          <a:p>
            <a:pPr algn="ctr"/>
            <a:r>
              <a:rPr lang="en-US" sz="4000" dirty="0">
                <a:solidFill>
                  <a:srgbClr val="00B050"/>
                </a:solidFill>
                <a:latin typeface="Kristen ITC" panose="03050502040202030202" pitchFamily="66" charset="0"/>
              </a:rPr>
              <a:t>Counting Back Strategy (my favorite)</a:t>
            </a:r>
          </a:p>
          <a:p>
            <a:endParaRPr lang="en-US" sz="800" dirty="0">
              <a:solidFill>
                <a:srgbClr val="00B050"/>
              </a:solidFill>
              <a:latin typeface="Kristen ITC" panose="03050502040202030202" pitchFamily="66" charset="0"/>
            </a:endParaRPr>
          </a:p>
          <a:p>
            <a:r>
              <a:rPr lang="en-US" sz="2400" dirty="0">
                <a:solidFill>
                  <a:srgbClr val="00B050"/>
                </a:solidFill>
                <a:latin typeface="Kristen ITC" panose="03050502040202030202" pitchFamily="66" charset="0"/>
              </a:rPr>
              <a:t>Similar to the open number line, however this uses lines to represent the ones, tens, and hundreds as they are being subtracted.  Again, start with the larger number, then place horizontal lines for the amount of ones, then tens, then hundreds.  Once that is done, skip count backwards appropriately filling in the lines.</a:t>
            </a:r>
          </a:p>
          <a:p>
            <a:endParaRPr lang="en-US" sz="800" dirty="0">
              <a:solidFill>
                <a:srgbClr val="00B050"/>
              </a:solidFill>
              <a:latin typeface="Kristen ITC" panose="03050502040202030202" pitchFamily="66" charset="0"/>
            </a:endParaRPr>
          </a:p>
          <a:p>
            <a:r>
              <a:rPr lang="en-US" sz="2800" dirty="0">
                <a:solidFill>
                  <a:srgbClr val="00B050"/>
                </a:solidFill>
                <a:latin typeface="Kristen ITC" panose="03050502040202030202" pitchFamily="66" charset="0"/>
              </a:rPr>
              <a:t>547 - 262 = </a:t>
            </a:r>
          </a:p>
          <a:p>
            <a:endParaRPr lang="en-US" sz="800" dirty="0">
              <a:solidFill>
                <a:srgbClr val="00B050"/>
              </a:solidFill>
              <a:latin typeface="Kristen ITC" panose="03050502040202030202" pitchFamily="66" charset="0"/>
            </a:endParaRPr>
          </a:p>
          <a:p>
            <a:r>
              <a:rPr lang="en-US" sz="2800" dirty="0">
                <a:solidFill>
                  <a:srgbClr val="00B050"/>
                </a:solidFill>
                <a:latin typeface="Kristen ITC" panose="03050502040202030202" pitchFamily="66" charset="0"/>
              </a:rPr>
              <a:t>547  </a:t>
            </a:r>
            <a:r>
              <a:rPr lang="en-US" dirty="0">
                <a:solidFill>
                  <a:srgbClr val="00B050"/>
                </a:solidFill>
                <a:latin typeface="Kristen ITC" panose="03050502040202030202" pitchFamily="66" charset="0"/>
              </a:rPr>
              <a:t>by ones                           by tens                                            by hundreds</a:t>
            </a:r>
          </a:p>
          <a:p>
            <a:r>
              <a:rPr lang="en-US" sz="2800" dirty="0">
                <a:solidFill>
                  <a:srgbClr val="00B050"/>
                </a:solidFill>
                <a:latin typeface="Kristen ITC" panose="03050502040202030202" pitchFamily="66" charset="0"/>
              </a:rPr>
              <a:t> </a:t>
            </a:r>
          </a:p>
          <a:p>
            <a:r>
              <a:rPr lang="en-US" sz="2800" dirty="0">
                <a:solidFill>
                  <a:srgbClr val="00B050"/>
                </a:solidFill>
                <a:latin typeface="Kristen ITC" panose="03050502040202030202" pitchFamily="66" charset="0"/>
              </a:rPr>
              <a:t>547  546    545  535    525   515  505  495  485   385    285</a:t>
            </a:r>
          </a:p>
          <a:p>
            <a:r>
              <a:rPr lang="en-US" sz="2800" dirty="0">
                <a:solidFill>
                  <a:srgbClr val="00B050"/>
                </a:solidFill>
                <a:latin typeface="Kristen ITC" panose="03050502040202030202" pitchFamily="66" charset="0"/>
              </a:rPr>
              <a:t>         </a:t>
            </a:r>
            <a:r>
              <a:rPr lang="en-US" dirty="0">
                <a:solidFill>
                  <a:srgbClr val="00B050"/>
                </a:solidFill>
                <a:latin typeface="Kristen ITC" panose="03050502040202030202" pitchFamily="66" charset="0"/>
              </a:rPr>
              <a:t>by ones                              by tens                                          by hundreds</a:t>
            </a:r>
          </a:p>
          <a:p>
            <a:endParaRPr lang="en-US" sz="2000" dirty="0">
              <a:solidFill>
                <a:srgbClr val="0070C0"/>
              </a:solidFill>
              <a:latin typeface="Kristen ITC" panose="03050502040202030202" pitchFamily="66" charset="0"/>
            </a:endParaRPr>
          </a:p>
          <a:p>
            <a:endParaRPr lang="en-US" sz="2000" dirty="0">
              <a:solidFill>
                <a:srgbClr val="0070C0"/>
              </a:solidFill>
              <a:latin typeface="Kristen ITC" panose="03050502040202030202" pitchFamily="66" charset="0"/>
            </a:endParaRPr>
          </a:p>
          <a:p>
            <a:r>
              <a:rPr lang="en-US" sz="2000" dirty="0">
                <a:solidFill>
                  <a:srgbClr val="0070C0"/>
                </a:solidFill>
                <a:latin typeface="Kristen ITC" panose="03050502040202030202" pitchFamily="66" charset="0"/>
              </a:rPr>
              <a:t>547    549                                       609                                                              809</a:t>
            </a:r>
          </a:p>
          <a:p>
            <a:endParaRPr lang="en-US" sz="2000" dirty="0">
              <a:solidFill>
                <a:srgbClr val="0070C0"/>
              </a:solidFill>
              <a:latin typeface="Kristen ITC" panose="03050502040202030202" pitchFamily="66" charset="0"/>
            </a:endParaRPr>
          </a:p>
          <a:p>
            <a:endParaRPr lang="en-US" dirty="0">
              <a:solidFill>
                <a:srgbClr val="0070C0"/>
              </a:solidFill>
            </a:endParaRPr>
          </a:p>
        </p:txBody>
      </p:sp>
      <p:cxnSp>
        <p:nvCxnSpPr>
          <p:cNvPr id="6" name="Straight Connector 5">
            <a:extLst>
              <a:ext uri="{FF2B5EF4-FFF2-40B4-BE49-F238E27FC236}">
                <a16:creationId xmlns:a16="http://schemas.microsoft.com/office/drawing/2014/main" id="{27AAEC0B-9B36-426C-AA74-D4CBCB17DBA3}"/>
              </a:ext>
            </a:extLst>
          </p:cNvPr>
          <p:cNvCxnSpPr/>
          <p:nvPr/>
        </p:nvCxnSpPr>
        <p:spPr>
          <a:xfrm>
            <a:off x="1930400" y="4826000"/>
            <a:ext cx="4775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65B1870-1300-4499-9223-C0EBC1FF5299}"/>
              </a:ext>
            </a:extLst>
          </p:cNvPr>
          <p:cNvCxnSpPr/>
          <p:nvPr/>
        </p:nvCxnSpPr>
        <p:spPr>
          <a:xfrm>
            <a:off x="2661920" y="4826000"/>
            <a:ext cx="4775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3D69C9A-D81E-4F77-B553-C1104DF13AE6}"/>
              </a:ext>
            </a:extLst>
          </p:cNvPr>
          <p:cNvCxnSpPr/>
          <p:nvPr/>
        </p:nvCxnSpPr>
        <p:spPr>
          <a:xfrm flipH="1">
            <a:off x="3271520" y="4548287"/>
            <a:ext cx="243840" cy="52832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9F34B09-9C6A-429E-B958-CD58CCDFC8AE}"/>
              </a:ext>
            </a:extLst>
          </p:cNvPr>
          <p:cNvCxnSpPr/>
          <p:nvPr/>
        </p:nvCxnSpPr>
        <p:spPr>
          <a:xfrm>
            <a:off x="3515360" y="4876800"/>
            <a:ext cx="4775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ED1DAC5-A80E-470D-AB70-9DC29D6D2799}"/>
              </a:ext>
            </a:extLst>
          </p:cNvPr>
          <p:cNvCxnSpPr/>
          <p:nvPr/>
        </p:nvCxnSpPr>
        <p:spPr>
          <a:xfrm>
            <a:off x="4267200" y="4846320"/>
            <a:ext cx="4775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A42DD29-8232-471F-BB39-BB75B4B96313}"/>
              </a:ext>
            </a:extLst>
          </p:cNvPr>
          <p:cNvCxnSpPr/>
          <p:nvPr/>
        </p:nvCxnSpPr>
        <p:spPr>
          <a:xfrm>
            <a:off x="4968240" y="4876800"/>
            <a:ext cx="4775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92A32ED-453D-4B86-8039-170EF92EF09D}"/>
              </a:ext>
            </a:extLst>
          </p:cNvPr>
          <p:cNvCxnSpPr>
            <a:cxnSpLocks/>
          </p:cNvCxnSpPr>
          <p:nvPr/>
        </p:nvCxnSpPr>
        <p:spPr>
          <a:xfrm>
            <a:off x="5618480" y="4886960"/>
            <a:ext cx="4775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7A127E3-2C84-4E8E-AD89-4FE97C0AF3E4}"/>
              </a:ext>
            </a:extLst>
          </p:cNvPr>
          <p:cNvCxnSpPr/>
          <p:nvPr/>
        </p:nvCxnSpPr>
        <p:spPr>
          <a:xfrm>
            <a:off x="6360160" y="4897120"/>
            <a:ext cx="4775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A9567D6-361A-466E-BCA8-2FD2BEE86FAB}"/>
              </a:ext>
            </a:extLst>
          </p:cNvPr>
          <p:cNvCxnSpPr/>
          <p:nvPr/>
        </p:nvCxnSpPr>
        <p:spPr>
          <a:xfrm>
            <a:off x="7091680" y="4897120"/>
            <a:ext cx="4775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45B821E-6DD5-4860-AB00-AC688669663D}"/>
              </a:ext>
            </a:extLst>
          </p:cNvPr>
          <p:cNvCxnSpPr/>
          <p:nvPr/>
        </p:nvCxnSpPr>
        <p:spPr>
          <a:xfrm flipH="1">
            <a:off x="7706360" y="4632960"/>
            <a:ext cx="243840" cy="52832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4C2DE41-143E-43DB-A4C3-8B4100A9D27D}"/>
              </a:ext>
            </a:extLst>
          </p:cNvPr>
          <p:cNvCxnSpPr/>
          <p:nvPr/>
        </p:nvCxnSpPr>
        <p:spPr>
          <a:xfrm>
            <a:off x="8087360" y="4897120"/>
            <a:ext cx="4775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1965A72-BF68-4FAE-83A0-F2566A0C95AA}"/>
              </a:ext>
            </a:extLst>
          </p:cNvPr>
          <p:cNvCxnSpPr/>
          <p:nvPr/>
        </p:nvCxnSpPr>
        <p:spPr>
          <a:xfrm>
            <a:off x="8890000" y="4897120"/>
            <a:ext cx="477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4ED552-6402-40C2-B82E-CD5850515C01}"/>
              </a:ext>
            </a:extLst>
          </p:cNvPr>
          <p:cNvCxnSpPr/>
          <p:nvPr/>
        </p:nvCxnSpPr>
        <p:spPr>
          <a:xfrm>
            <a:off x="2021840" y="5618480"/>
            <a:ext cx="4775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CDECFE7-942E-44EE-A30D-2ABEC2F28B75}"/>
              </a:ext>
            </a:extLst>
          </p:cNvPr>
          <p:cNvCxnSpPr/>
          <p:nvPr/>
        </p:nvCxnSpPr>
        <p:spPr>
          <a:xfrm>
            <a:off x="3032760" y="5618480"/>
            <a:ext cx="4775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69D392E-6D1F-4D45-9D59-28030DB49DFB}"/>
              </a:ext>
            </a:extLst>
          </p:cNvPr>
          <p:cNvCxnSpPr/>
          <p:nvPr/>
        </p:nvCxnSpPr>
        <p:spPr>
          <a:xfrm>
            <a:off x="3611880" y="5618480"/>
            <a:ext cx="4775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DAE2AA3-B7D3-49A0-B20F-62113617FAFD}"/>
              </a:ext>
            </a:extLst>
          </p:cNvPr>
          <p:cNvCxnSpPr/>
          <p:nvPr/>
        </p:nvCxnSpPr>
        <p:spPr>
          <a:xfrm>
            <a:off x="4607560" y="5618480"/>
            <a:ext cx="477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0463BA6-C7CE-4D4E-822A-FFACFF2D1C5D}"/>
              </a:ext>
            </a:extLst>
          </p:cNvPr>
          <p:cNvCxnSpPr/>
          <p:nvPr/>
        </p:nvCxnSpPr>
        <p:spPr>
          <a:xfrm>
            <a:off x="5445760" y="5608320"/>
            <a:ext cx="4775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AB91130-6E3F-4CB3-A0B2-31D2AF3A088A}"/>
              </a:ext>
            </a:extLst>
          </p:cNvPr>
          <p:cNvCxnSpPr/>
          <p:nvPr/>
        </p:nvCxnSpPr>
        <p:spPr>
          <a:xfrm>
            <a:off x="6156960" y="5628640"/>
            <a:ext cx="4775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01E1A7-F825-45FE-AEBC-7C021980C827}"/>
              </a:ext>
            </a:extLst>
          </p:cNvPr>
          <p:cNvCxnSpPr/>
          <p:nvPr/>
        </p:nvCxnSpPr>
        <p:spPr>
          <a:xfrm>
            <a:off x="6985000" y="5618480"/>
            <a:ext cx="4775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880F2E1-BD18-4A0B-912F-137F43BC90CA}"/>
              </a:ext>
            </a:extLst>
          </p:cNvPr>
          <p:cNvCxnSpPr/>
          <p:nvPr/>
        </p:nvCxnSpPr>
        <p:spPr>
          <a:xfrm>
            <a:off x="7762240" y="5628640"/>
            <a:ext cx="4775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5B93CCC-2A69-4616-B125-104CD7DEE103}"/>
              </a:ext>
            </a:extLst>
          </p:cNvPr>
          <p:cNvCxnSpPr/>
          <p:nvPr/>
        </p:nvCxnSpPr>
        <p:spPr>
          <a:xfrm flipH="1">
            <a:off x="3469640" y="5242560"/>
            <a:ext cx="243840" cy="52832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E351D91-FE59-42A2-943A-850FB6C9D8E0}"/>
              </a:ext>
            </a:extLst>
          </p:cNvPr>
          <p:cNvCxnSpPr/>
          <p:nvPr/>
        </p:nvCxnSpPr>
        <p:spPr>
          <a:xfrm flipH="1">
            <a:off x="8341360" y="5242560"/>
            <a:ext cx="243840" cy="52832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07AEDB7-7371-4404-B3D7-8725BEBF4897}"/>
              </a:ext>
            </a:extLst>
          </p:cNvPr>
          <p:cNvCxnSpPr/>
          <p:nvPr/>
        </p:nvCxnSpPr>
        <p:spPr>
          <a:xfrm>
            <a:off x="8696960" y="5618480"/>
            <a:ext cx="4775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212C73E-CC61-4A1C-BD39-05A31E8736EB}"/>
              </a:ext>
            </a:extLst>
          </p:cNvPr>
          <p:cNvCxnSpPr/>
          <p:nvPr/>
        </p:nvCxnSpPr>
        <p:spPr>
          <a:xfrm>
            <a:off x="9662160" y="5638860"/>
            <a:ext cx="4775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2349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62510FD-C42D-4219-8B57-EB64894F1C1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1999" cy="6858000"/>
          </a:xfrm>
          <a:prstGeom prst="rect">
            <a:avLst/>
          </a:prstGeom>
        </p:spPr>
      </p:pic>
      <p:sp>
        <p:nvSpPr>
          <p:cNvPr id="3" name="TextBox 2">
            <a:extLst>
              <a:ext uri="{FF2B5EF4-FFF2-40B4-BE49-F238E27FC236}">
                <a16:creationId xmlns:a16="http://schemas.microsoft.com/office/drawing/2014/main" id="{4DDDE3D9-F1F1-4049-8363-20E522AB893B}"/>
              </a:ext>
            </a:extLst>
          </p:cNvPr>
          <p:cNvSpPr txBox="1"/>
          <p:nvPr/>
        </p:nvSpPr>
        <p:spPr>
          <a:xfrm>
            <a:off x="1041400" y="640139"/>
            <a:ext cx="10109200" cy="5816977"/>
          </a:xfrm>
          <a:prstGeom prst="rect">
            <a:avLst/>
          </a:prstGeom>
          <a:noFill/>
        </p:spPr>
        <p:txBody>
          <a:bodyPr wrap="square" rtlCol="0">
            <a:spAutoFit/>
          </a:bodyPr>
          <a:lstStyle/>
          <a:p>
            <a:pPr algn="ctr"/>
            <a:r>
              <a:rPr lang="en-US" sz="4000" dirty="0">
                <a:solidFill>
                  <a:srgbClr val="00B050"/>
                </a:solidFill>
                <a:latin typeface="Kristen ITC" panose="03050502040202030202" pitchFamily="66" charset="0"/>
              </a:rPr>
              <a:t>Base Ten Models Strategy</a:t>
            </a:r>
          </a:p>
          <a:p>
            <a:endParaRPr lang="en-US" sz="1200" dirty="0">
              <a:solidFill>
                <a:srgbClr val="00B050"/>
              </a:solidFill>
              <a:latin typeface="Kristen ITC" panose="03050502040202030202" pitchFamily="66" charset="0"/>
            </a:endParaRPr>
          </a:p>
          <a:p>
            <a:r>
              <a:rPr lang="en-US" sz="2200" dirty="0">
                <a:solidFill>
                  <a:srgbClr val="00B050"/>
                </a:solidFill>
                <a:latin typeface="Kristen ITC" panose="03050502040202030202" pitchFamily="66" charset="0"/>
              </a:rPr>
              <a:t>Use models to subtract.  Draw out the hundreds, tens and ones of the larger number. Then subtract the ones, then tens, then hundreds.  This strategy might need regrouping if a place if you can’t subtract a larger number from a smaller number.</a:t>
            </a:r>
          </a:p>
          <a:p>
            <a:endParaRPr lang="en-US" sz="400" dirty="0">
              <a:solidFill>
                <a:srgbClr val="00B050"/>
              </a:solidFill>
              <a:latin typeface="Kristen ITC" panose="03050502040202030202" pitchFamily="66" charset="0"/>
            </a:endParaRPr>
          </a:p>
          <a:p>
            <a:r>
              <a:rPr lang="en-US" sz="2800" dirty="0">
                <a:solidFill>
                  <a:srgbClr val="00B050"/>
                </a:solidFill>
                <a:latin typeface="Kristen ITC" panose="03050502040202030202" pitchFamily="66" charset="0"/>
              </a:rPr>
              <a:t>547 - 262 = </a:t>
            </a:r>
          </a:p>
          <a:p>
            <a:endParaRPr lang="en-US" sz="2800" dirty="0">
              <a:solidFill>
                <a:srgbClr val="00B050"/>
              </a:solidFill>
              <a:latin typeface="Kristen ITC" panose="03050502040202030202" pitchFamily="66" charset="0"/>
            </a:endParaRPr>
          </a:p>
          <a:p>
            <a:endParaRPr lang="en-US" sz="2800" dirty="0">
              <a:solidFill>
                <a:srgbClr val="00B050"/>
              </a:solidFill>
              <a:latin typeface="Kristen ITC" panose="03050502040202030202" pitchFamily="66" charset="0"/>
            </a:endParaRPr>
          </a:p>
          <a:p>
            <a:r>
              <a:rPr lang="en-US" sz="2800" dirty="0">
                <a:solidFill>
                  <a:srgbClr val="00B050"/>
                </a:solidFill>
                <a:latin typeface="Kristen ITC" panose="03050502040202030202" pitchFamily="66" charset="0"/>
              </a:rPr>
              <a:t>                                                                          </a:t>
            </a:r>
            <a:r>
              <a:rPr lang="en-US" sz="3600" dirty="0">
                <a:solidFill>
                  <a:srgbClr val="00B050"/>
                </a:solidFill>
                <a:latin typeface="Kristen ITC" panose="03050502040202030202" pitchFamily="66" charset="0"/>
              </a:rPr>
              <a:t>285</a:t>
            </a:r>
          </a:p>
          <a:p>
            <a:endParaRPr lang="en-US" dirty="0">
              <a:solidFill>
                <a:srgbClr val="00B050"/>
              </a:solidFill>
            </a:endParaRPr>
          </a:p>
          <a:p>
            <a:endParaRPr lang="en-US" dirty="0">
              <a:solidFill>
                <a:srgbClr val="00B050"/>
              </a:solidFill>
            </a:endParaRPr>
          </a:p>
          <a:p>
            <a:r>
              <a:rPr lang="en-US" dirty="0">
                <a:solidFill>
                  <a:srgbClr val="00B050"/>
                </a:solidFill>
                <a:latin typeface="Comic Sans MS" panose="030F0702030302020204" pitchFamily="66" charset="0"/>
              </a:rPr>
              <a:t>You can’t see it, but I started by crossing out 2 ones, then when I had to cross out 6 tens, I only had 4, so I traded a 100 block for ten 10 blocks, then crossed out my 6 tens, then my 2 hundreds.  </a:t>
            </a:r>
          </a:p>
          <a:p>
            <a:r>
              <a:rPr lang="en-US" dirty="0">
                <a:solidFill>
                  <a:srgbClr val="00B050"/>
                </a:solidFill>
              </a:rPr>
              <a:t>                                                                                </a:t>
            </a:r>
          </a:p>
        </p:txBody>
      </p:sp>
      <p:sp>
        <p:nvSpPr>
          <p:cNvPr id="2" name="Rectangle 1">
            <a:extLst>
              <a:ext uri="{FF2B5EF4-FFF2-40B4-BE49-F238E27FC236}">
                <a16:creationId xmlns:a16="http://schemas.microsoft.com/office/drawing/2014/main" id="{0309C3CC-D6A3-4B7F-9AA6-F17E527AB836}"/>
              </a:ext>
            </a:extLst>
          </p:cNvPr>
          <p:cNvSpPr/>
          <p:nvPr/>
        </p:nvSpPr>
        <p:spPr>
          <a:xfrm>
            <a:off x="3893807" y="3628040"/>
            <a:ext cx="640054" cy="679800"/>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65B6C2B6-8027-4FFC-9FA3-8E2DC4B1ADC8}"/>
              </a:ext>
            </a:extLst>
          </p:cNvPr>
          <p:cNvSpPr/>
          <p:nvPr/>
        </p:nvSpPr>
        <p:spPr>
          <a:xfrm>
            <a:off x="2192033" y="3628040"/>
            <a:ext cx="640054" cy="679800"/>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27925C57-7BF6-46AA-89C2-4BD7BC46D6B2}"/>
              </a:ext>
            </a:extLst>
          </p:cNvPr>
          <p:cNvSpPr/>
          <p:nvPr/>
        </p:nvSpPr>
        <p:spPr>
          <a:xfrm>
            <a:off x="3032760" y="3628040"/>
            <a:ext cx="640054" cy="679800"/>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F37CA85E-3DD6-40CD-8030-1EBED722556B}"/>
              </a:ext>
            </a:extLst>
          </p:cNvPr>
          <p:cNvSpPr/>
          <p:nvPr/>
        </p:nvSpPr>
        <p:spPr>
          <a:xfrm>
            <a:off x="1441483" y="3628040"/>
            <a:ext cx="640054" cy="679800"/>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C6E19C57-1D24-4727-B0D1-BFC464C1CD81}"/>
              </a:ext>
            </a:extLst>
          </p:cNvPr>
          <p:cNvSpPr/>
          <p:nvPr/>
        </p:nvSpPr>
        <p:spPr>
          <a:xfrm>
            <a:off x="4622826" y="3628040"/>
            <a:ext cx="640054" cy="679800"/>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B54016F3-055C-4858-ABF2-6744AF15A30D}"/>
              </a:ext>
            </a:extLst>
          </p:cNvPr>
          <p:cNvCxnSpPr/>
          <p:nvPr/>
        </p:nvCxnSpPr>
        <p:spPr>
          <a:xfrm>
            <a:off x="5557520" y="3628040"/>
            <a:ext cx="0" cy="6798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D41C6BC9-02CC-4867-B2A1-5E5342B36CDB}"/>
              </a:ext>
            </a:extLst>
          </p:cNvPr>
          <p:cNvCxnSpPr/>
          <p:nvPr/>
        </p:nvCxnSpPr>
        <p:spPr>
          <a:xfrm>
            <a:off x="5750560" y="3628040"/>
            <a:ext cx="0" cy="6798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BF7DC136-4E9A-4571-8DA8-ADEEBC8F8007}"/>
              </a:ext>
            </a:extLst>
          </p:cNvPr>
          <p:cNvCxnSpPr/>
          <p:nvPr/>
        </p:nvCxnSpPr>
        <p:spPr>
          <a:xfrm>
            <a:off x="5943600" y="3628040"/>
            <a:ext cx="0" cy="6798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CC1F252-5FBA-4A21-8C86-4CB9BB63A8AB}"/>
              </a:ext>
            </a:extLst>
          </p:cNvPr>
          <p:cNvCxnSpPr/>
          <p:nvPr/>
        </p:nvCxnSpPr>
        <p:spPr>
          <a:xfrm>
            <a:off x="6096000" y="3579405"/>
            <a:ext cx="0" cy="6798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87E5C104-F289-46DF-B362-8A32CF68BF1C}"/>
              </a:ext>
            </a:extLst>
          </p:cNvPr>
          <p:cNvSpPr/>
          <p:nvPr/>
        </p:nvSpPr>
        <p:spPr>
          <a:xfrm>
            <a:off x="6825019" y="3579405"/>
            <a:ext cx="195516" cy="220435"/>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B55FF022-F9C3-4EF2-8D36-791CB0D29E26}"/>
              </a:ext>
            </a:extLst>
          </p:cNvPr>
          <p:cNvSpPr/>
          <p:nvPr/>
        </p:nvSpPr>
        <p:spPr>
          <a:xfrm>
            <a:off x="6479579" y="3579405"/>
            <a:ext cx="195516" cy="220435"/>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F4AA4324-81C6-4CE6-B38E-A09A20E60015}"/>
              </a:ext>
            </a:extLst>
          </p:cNvPr>
          <p:cNvSpPr/>
          <p:nvPr/>
        </p:nvSpPr>
        <p:spPr>
          <a:xfrm>
            <a:off x="6479579" y="3967940"/>
            <a:ext cx="195516" cy="220435"/>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D175B58A-9A54-4569-9D6D-CA32719EBE25}"/>
              </a:ext>
            </a:extLst>
          </p:cNvPr>
          <p:cNvSpPr/>
          <p:nvPr/>
        </p:nvSpPr>
        <p:spPr>
          <a:xfrm>
            <a:off x="6781863" y="3967939"/>
            <a:ext cx="195516" cy="220435"/>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E80D8D25-A573-42AE-9E81-C92FEC527D4D}"/>
              </a:ext>
            </a:extLst>
          </p:cNvPr>
          <p:cNvSpPr/>
          <p:nvPr/>
        </p:nvSpPr>
        <p:spPr>
          <a:xfrm>
            <a:off x="7143796" y="3591107"/>
            <a:ext cx="195516" cy="220435"/>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C16D2BD3-603E-4498-94F7-9D413DB0E24B}"/>
              </a:ext>
            </a:extLst>
          </p:cNvPr>
          <p:cNvSpPr/>
          <p:nvPr/>
        </p:nvSpPr>
        <p:spPr>
          <a:xfrm>
            <a:off x="7153974" y="3967938"/>
            <a:ext cx="195516" cy="220435"/>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D63A311D-C24C-4B20-BBE2-280BD48EFDCA}"/>
              </a:ext>
            </a:extLst>
          </p:cNvPr>
          <p:cNvSpPr/>
          <p:nvPr/>
        </p:nvSpPr>
        <p:spPr>
          <a:xfrm>
            <a:off x="7485433" y="3589594"/>
            <a:ext cx="195516" cy="220435"/>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B02CBCD6-DA1B-4F4B-8B88-C1E5BB20D5D3}"/>
              </a:ext>
            </a:extLst>
          </p:cNvPr>
          <p:cNvCxnSpPr/>
          <p:nvPr/>
        </p:nvCxnSpPr>
        <p:spPr>
          <a:xfrm flipH="1">
            <a:off x="7545105" y="3442620"/>
            <a:ext cx="294640" cy="370840"/>
          </a:xfrm>
          <a:prstGeom prst="line">
            <a:avLst/>
          </a:prstGeom>
        </p:spPr>
        <p:style>
          <a:lnRef idx="1">
            <a:schemeClr val="accent2"/>
          </a:lnRef>
          <a:fillRef idx="0">
            <a:schemeClr val="accent2"/>
          </a:fillRef>
          <a:effectRef idx="0">
            <a:schemeClr val="accent2"/>
          </a:effectRef>
          <a:fontRef idx="minor">
            <a:schemeClr val="tx1"/>
          </a:fontRef>
        </p:style>
      </p:cxnSp>
      <p:cxnSp>
        <p:nvCxnSpPr>
          <p:cNvPr id="74" name="Straight Connector 73">
            <a:extLst>
              <a:ext uri="{FF2B5EF4-FFF2-40B4-BE49-F238E27FC236}">
                <a16:creationId xmlns:a16="http://schemas.microsoft.com/office/drawing/2014/main" id="{ABB87F87-0FCD-49AD-87F5-BF2A1AA7839F}"/>
              </a:ext>
            </a:extLst>
          </p:cNvPr>
          <p:cNvCxnSpPr/>
          <p:nvPr/>
        </p:nvCxnSpPr>
        <p:spPr>
          <a:xfrm flipH="1">
            <a:off x="7105664" y="3462449"/>
            <a:ext cx="294640" cy="370840"/>
          </a:xfrm>
          <a:prstGeom prst="line">
            <a:avLst/>
          </a:prstGeom>
        </p:spPr>
        <p:style>
          <a:lnRef idx="1">
            <a:schemeClr val="accent2"/>
          </a:lnRef>
          <a:fillRef idx="0">
            <a:schemeClr val="accent2"/>
          </a:fillRef>
          <a:effectRef idx="0">
            <a:schemeClr val="accent2"/>
          </a:effectRef>
          <a:fontRef idx="minor">
            <a:schemeClr val="tx1"/>
          </a:fontRef>
        </p:style>
      </p:cxnSp>
      <p:cxnSp>
        <p:nvCxnSpPr>
          <p:cNvPr id="75" name="Straight Connector 74">
            <a:extLst>
              <a:ext uri="{FF2B5EF4-FFF2-40B4-BE49-F238E27FC236}">
                <a16:creationId xmlns:a16="http://schemas.microsoft.com/office/drawing/2014/main" id="{B133C435-CF4A-4A19-99D3-6BE0B87B7C75}"/>
              </a:ext>
            </a:extLst>
          </p:cNvPr>
          <p:cNvCxnSpPr>
            <a:cxnSpLocks/>
          </p:cNvCxnSpPr>
          <p:nvPr/>
        </p:nvCxnSpPr>
        <p:spPr>
          <a:xfrm flipH="1">
            <a:off x="4686260" y="3429000"/>
            <a:ext cx="565238" cy="1041400"/>
          </a:xfrm>
          <a:prstGeom prst="line">
            <a:avLst/>
          </a:prstGeom>
        </p:spPr>
        <p:style>
          <a:lnRef idx="1">
            <a:schemeClr val="accent2"/>
          </a:lnRef>
          <a:fillRef idx="0">
            <a:schemeClr val="accent2"/>
          </a:fillRef>
          <a:effectRef idx="0">
            <a:schemeClr val="accent2"/>
          </a:effectRef>
          <a:fontRef idx="minor">
            <a:schemeClr val="tx1"/>
          </a:fontRef>
        </p:style>
      </p:cxnSp>
      <p:cxnSp>
        <p:nvCxnSpPr>
          <p:cNvPr id="76" name="Straight Connector 75">
            <a:extLst>
              <a:ext uri="{FF2B5EF4-FFF2-40B4-BE49-F238E27FC236}">
                <a16:creationId xmlns:a16="http://schemas.microsoft.com/office/drawing/2014/main" id="{BF0C7CAE-7277-48C5-9C4F-310F172FF6D6}"/>
              </a:ext>
            </a:extLst>
          </p:cNvPr>
          <p:cNvCxnSpPr/>
          <p:nvPr/>
        </p:nvCxnSpPr>
        <p:spPr>
          <a:xfrm>
            <a:off x="5374640" y="4470400"/>
            <a:ext cx="0" cy="6798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7EEA601-7486-4FB9-93D7-1DCD8E03EE83}"/>
              </a:ext>
            </a:extLst>
          </p:cNvPr>
          <p:cNvCxnSpPr/>
          <p:nvPr/>
        </p:nvCxnSpPr>
        <p:spPr>
          <a:xfrm>
            <a:off x="5567680" y="4470400"/>
            <a:ext cx="0" cy="6798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A47956D3-7489-488A-A2EB-4D5612A52A7F}"/>
              </a:ext>
            </a:extLst>
          </p:cNvPr>
          <p:cNvCxnSpPr/>
          <p:nvPr/>
        </p:nvCxnSpPr>
        <p:spPr>
          <a:xfrm>
            <a:off x="5750560" y="4470400"/>
            <a:ext cx="0" cy="6798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E3C1C74D-7BE7-4C74-86AB-A4CA268F2CA9}"/>
              </a:ext>
            </a:extLst>
          </p:cNvPr>
          <p:cNvCxnSpPr/>
          <p:nvPr/>
        </p:nvCxnSpPr>
        <p:spPr>
          <a:xfrm>
            <a:off x="5913120" y="4470400"/>
            <a:ext cx="0" cy="6798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6A4980A9-9BB4-404F-BBBB-F772A71A866B}"/>
              </a:ext>
            </a:extLst>
          </p:cNvPr>
          <p:cNvCxnSpPr/>
          <p:nvPr/>
        </p:nvCxnSpPr>
        <p:spPr>
          <a:xfrm>
            <a:off x="6096000" y="4392205"/>
            <a:ext cx="0" cy="6798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5D578EE-F9E6-47E1-89BB-1D1F6277873E}"/>
              </a:ext>
            </a:extLst>
          </p:cNvPr>
          <p:cNvCxnSpPr/>
          <p:nvPr/>
        </p:nvCxnSpPr>
        <p:spPr>
          <a:xfrm>
            <a:off x="6248400" y="4437465"/>
            <a:ext cx="0" cy="6798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FBF86C59-3154-4CC4-8EBA-07189EF77E11}"/>
              </a:ext>
            </a:extLst>
          </p:cNvPr>
          <p:cNvCxnSpPr/>
          <p:nvPr/>
        </p:nvCxnSpPr>
        <p:spPr>
          <a:xfrm>
            <a:off x="5140960" y="4457785"/>
            <a:ext cx="0" cy="6798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CEE95A13-7373-480B-9E1F-B88B664C25A9}"/>
              </a:ext>
            </a:extLst>
          </p:cNvPr>
          <p:cNvCxnSpPr/>
          <p:nvPr/>
        </p:nvCxnSpPr>
        <p:spPr>
          <a:xfrm>
            <a:off x="6459259" y="4404530"/>
            <a:ext cx="0" cy="6798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B2E7A5BB-29C8-4C8F-80E8-BA7EA7B333BB}"/>
              </a:ext>
            </a:extLst>
          </p:cNvPr>
          <p:cNvCxnSpPr/>
          <p:nvPr/>
        </p:nvCxnSpPr>
        <p:spPr>
          <a:xfrm>
            <a:off x="6638297" y="4410070"/>
            <a:ext cx="0" cy="6798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2A23514-76C2-4272-8F45-EB9DE40FD37E}"/>
              </a:ext>
            </a:extLst>
          </p:cNvPr>
          <p:cNvCxnSpPr/>
          <p:nvPr/>
        </p:nvCxnSpPr>
        <p:spPr>
          <a:xfrm>
            <a:off x="6869461" y="4427305"/>
            <a:ext cx="0" cy="6798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DFE6FCA4-5D44-4A8A-896B-8F40FB24153E}"/>
              </a:ext>
            </a:extLst>
          </p:cNvPr>
          <p:cNvCxnSpPr/>
          <p:nvPr/>
        </p:nvCxnSpPr>
        <p:spPr>
          <a:xfrm flipH="1">
            <a:off x="6732301" y="4559010"/>
            <a:ext cx="294640" cy="370840"/>
          </a:xfrm>
          <a:prstGeom prst="line">
            <a:avLst/>
          </a:prstGeom>
        </p:spPr>
        <p:style>
          <a:lnRef idx="1">
            <a:schemeClr val="accent2"/>
          </a:lnRef>
          <a:fillRef idx="0">
            <a:schemeClr val="accent2"/>
          </a:fillRef>
          <a:effectRef idx="0">
            <a:schemeClr val="accent2"/>
          </a:effectRef>
          <a:fontRef idx="minor">
            <a:schemeClr val="tx1"/>
          </a:fontRef>
        </p:style>
      </p:cxnSp>
      <p:cxnSp>
        <p:nvCxnSpPr>
          <p:cNvPr id="87" name="Straight Connector 86">
            <a:extLst>
              <a:ext uri="{FF2B5EF4-FFF2-40B4-BE49-F238E27FC236}">
                <a16:creationId xmlns:a16="http://schemas.microsoft.com/office/drawing/2014/main" id="{E12DC549-F302-4CBC-95D5-6624D9BB29A0}"/>
              </a:ext>
            </a:extLst>
          </p:cNvPr>
          <p:cNvCxnSpPr/>
          <p:nvPr/>
        </p:nvCxnSpPr>
        <p:spPr>
          <a:xfrm flipH="1">
            <a:off x="6447743" y="4470400"/>
            <a:ext cx="294640" cy="370840"/>
          </a:xfrm>
          <a:prstGeom prst="line">
            <a:avLst/>
          </a:prstGeom>
        </p:spPr>
        <p:style>
          <a:lnRef idx="1">
            <a:schemeClr val="accent2"/>
          </a:lnRef>
          <a:fillRef idx="0">
            <a:schemeClr val="accent2"/>
          </a:fillRef>
          <a:effectRef idx="0">
            <a:schemeClr val="accent2"/>
          </a:effectRef>
          <a:fontRef idx="minor">
            <a:schemeClr val="tx1"/>
          </a:fontRef>
        </p:style>
      </p:cxnSp>
      <p:cxnSp>
        <p:nvCxnSpPr>
          <p:cNvPr id="88" name="Straight Connector 87">
            <a:extLst>
              <a:ext uri="{FF2B5EF4-FFF2-40B4-BE49-F238E27FC236}">
                <a16:creationId xmlns:a16="http://schemas.microsoft.com/office/drawing/2014/main" id="{ABA7E3D0-A62B-4466-8448-1222D9587AB9}"/>
              </a:ext>
            </a:extLst>
          </p:cNvPr>
          <p:cNvCxnSpPr/>
          <p:nvPr/>
        </p:nvCxnSpPr>
        <p:spPr>
          <a:xfrm flipH="1">
            <a:off x="6375384" y="4753800"/>
            <a:ext cx="294640" cy="370840"/>
          </a:xfrm>
          <a:prstGeom prst="line">
            <a:avLst/>
          </a:prstGeom>
        </p:spPr>
        <p:style>
          <a:lnRef idx="1">
            <a:schemeClr val="accent2"/>
          </a:lnRef>
          <a:fillRef idx="0">
            <a:schemeClr val="accent2"/>
          </a:fillRef>
          <a:effectRef idx="0">
            <a:schemeClr val="accent2"/>
          </a:effectRef>
          <a:fontRef idx="minor">
            <a:schemeClr val="tx1"/>
          </a:fontRef>
        </p:style>
      </p:cxnSp>
      <p:cxnSp>
        <p:nvCxnSpPr>
          <p:cNvPr id="89" name="Straight Connector 88">
            <a:extLst>
              <a:ext uri="{FF2B5EF4-FFF2-40B4-BE49-F238E27FC236}">
                <a16:creationId xmlns:a16="http://schemas.microsoft.com/office/drawing/2014/main" id="{9F2C9512-1B40-4733-B5D0-5E20D2AEBE26}"/>
              </a:ext>
            </a:extLst>
          </p:cNvPr>
          <p:cNvCxnSpPr/>
          <p:nvPr/>
        </p:nvCxnSpPr>
        <p:spPr>
          <a:xfrm flipH="1">
            <a:off x="6153103" y="4624880"/>
            <a:ext cx="294640" cy="370840"/>
          </a:xfrm>
          <a:prstGeom prst="line">
            <a:avLst/>
          </a:prstGeom>
        </p:spPr>
        <p:style>
          <a:lnRef idx="1">
            <a:schemeClr val="accent2"/>
          </a:lnRef>
          <a:fillRef idx="0">
            <a:schemeClr val="accent2"/>
          </a:fillRef>
          <a:effectRef idx="0">
            <a:schemeClr val="accent2"/>
          </a:effectRef>
          <a:fontRef idx="minor">
            <a:schemeClr val="tx1"/>
          </a:fontRef>
        </p:style>
      </p:cxnSp>
      <p:cxnSp>
        <p:nvCxnSpPr>
          <p:cNvPr id="90" name="Straight Connector 89">
            <a:extLst>
              <a:ext uri="{FF2B5EF4-FFF2-40B4-BE49-F238E27FC236}">
                <a16:creationId xmlns:a16="http://schemas.microsoft.com/office/drawing/2014/main" id="{DF9810FB-474A-41AE-953B-17D0C6C3A47E}"/>
              </a:ext>
            </a:extLst>
          </p:cNvPr>
          <p:cNvCxnSpPr/>
          <p:nvPr/>
        </p:nvCxnSpPr>
        <p:spPr>
          <a:xfrm flipH="1">
            <a:off x="5998258" y="4437465"/>
            <a:ext cx="294640" cy="370840"/>
          </a:xfrm>
          <a:prstGeom prst="line">
            <a:avLst/>
          </a:prstGeom>
        </p:spPr>
        <p:style>
          <a:lnRef idx="1">
            <a:schemeClr val="accent2"/>
          </a:lnRef>
          <a:fillRef idx="0">
            <a:schemeClr val="accent2"/>
          </a:fillRef>
          <a:effectRef idx="0">
            <a:schemeClr val="accent2"/>
          </a:effectRef>
          <a:fontRef idx="minor">
            <a:schemeClr val="tx1"/>
          </a:fontRef>
        </p:style>
      </p:cxnSp>
      <p:cxnSp>
        <p:nvCxnSpPr>
          <p:cNvPr id="91" name="Straight Connector 90">
            <a:extLst>
              <a:ext uri="{FF2B5EF4-FFF2-40B4-BE49-F238E27FC236}">
                <a16:creationId xmlns:a16="http://schemas.microsoft.com/office/drawing/2014/main" id="{9F6CFE87-BD14-4DDC-8207-FAFC15A36C99}"/>
              </a:ext>
            </a:extLst>
          </p:cNvPr>
          <p:cNvCxnSpPr/>
          <p:nvPr/>
        </p:nvCxnSpPr>
        <p:spPr>
          <a:xfrm flipH="1">
            <a:off x="5835670" y="4612265"/>
            <a:ext cx="294640" cy="370840"/>
          </a:xfrm>
          <a:prstGeom prst="line">
            <a:avLst/>
          </a:prstGeom>
        </p:spPr>
        <p:style>
          <a:lnRef idx="1">
            <a:schemeClr val="accent2"/>
          </a:lnRef>
          <a:fillRef idx="0">
            <a:schemeClr val="accent2"/>
          </a:fillRef>
          <a:effectRef idx="0">
            <a:schemeClr val="accent2"/>
          </a:effectRef>
          <a:fontRef idx="minor">
            <a:schemeClr val="tx1"/>
          </a:fontRef>
        </p:style>
      </p:cxnSp>
      <p:cxnSp>
        <p:nvCxnSpPr>
          <p:cNvPr id="92" name="Straight Connector 91">
            <a:extLst>
              <a:ext uri="{FF2B5EF4-FFF2-40B4-BE49-F238E27FC236}">
                <a16:creationId xmlns:a16="http://schemas.microsoft.com/office/drawing/2014/main" id="{6ECE469C-B444-4ECA-B00C-74E395E90432}"/>
              </a:ext>
            </a:extLst>
          </p:cNvPr>
          <p:cNvCxnSpPr>
            <a:cxnSpLocks/>
          </p:cNvCxnSpPr>
          <p:nvPr/>
        </p:nvCxnSpPr>
        <p:spPr>
          <a:xfrm flipH="1">
            <a:off x="4057588" y="3398605"/>
            <a:ext cx="565238" cy="1041400"/>
          </a:xfrm>
          <a:prstGeom prst="line">
            <a:avLst/>
          </a:prstGeom>
        </p:spPr>
        <p:style>
          <a:lnRef idx="1">
            <a:schemeClr val="accent2"/>
          </a:lnRef>
          <a:fillRef idx="0">
            <a:schemeClr val="accent2"/>
          </a:fillRef>
          <a:effectRef idx="0">
            <a:schemeClr val="accent2"/>
          </a:effectRef>
          <a:fontRef idx="minor">
            <a:schemeClr val="tx1"/>
          </a:fontRef>
        </p:style>
      </p:cxnSp>
      <p:cxnSp>
        <p:nvCxnSpPr>
          <p:cNvPr id="94" name="Straight Connector 93">
            <a:extLst>
              <a:ext uri="{FF2B5EF4-FFF2-40B4-BE49-F238E27FC236}">
                <a16:creationId xmlns:a16="http://schemas.microsoft.com/office/drawing/2014/main" id="{BC0B4E9D-06E7-44AC-986D-7F61ED5401C3}"/>
              </a:ext>
            </a:extLst>
          </p:cNvPr>
          <p:cNvCxnSpPr>
            <a:cxnSpLocks/>
          </p:cNvCxnSpPr>
          <p:nvPr/>
        </p:nvCxnSpPr>
        <p:spPr>
          <a:xfrm flipH="1">
            <a:off x="3133425" y="3462449"/>
            <a:ext cx="565238" cy="104140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532243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62510FD-C42D-4219-8B57-EB64894F1C1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1999" cy="6858000"/>
          </a:xfrm>
          <a:prstGeom prst="rect">
            <a:avLst/>
          </a:prstGeom>
        </p:spPr>
      </p:pic>
      <p:sp>
        <p:nvSpPr>
          <p:cNvPr id="4" name="TextBox 3">
            <a:extLst>
              <a:ext uri="{FF2B5EF4-FFF2-40B4-BE49-F238E27FC236}">
                <a16:creationId xmlns:a16="http://schemas.microsoft.com/office/drawing/2014/main" id="{B6F54CEF-42E9-4D2B-BAD1-A56099ABD889}"/>
              </a:ext>
            </a:extLst>
          </p:cNvPr>
          <p:cNvSpPr txBox="1"/>
          <p:nvPr/>
        </p:nvSpPr>
        <p:spPr>
          <a:xfrm>
            <a:off x="1061720" y="629920"/>
            <a:ext cx="10068560" cy="4093428"/>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dirty="0">
                <a:solidFill>
                  <a:srgbClr val="00B050"/>
                </a:solidFill>
                <a:latin typeface="Kristen ITC" panose="03050502040202030202" pitchFamily="66" charset="0"/>
              </a:rPr>
              <a:t>Expanded Form Strategy</a:t>
            </a:r>
          </a:p>
          <a:p>
            <a:r>
              <a:rPr lang="en-US" sz="3600" dirty="0">
                <a:solidFill>
                  <a:srgbClr val="00B050"/>
                </a:solidFill>
                <a:latin typeface="Kristen ITC" panose="03050502040202030202" pitchFamily="66" charset="0"/>
              </a:rPr>
              <a:t>Break each number down into its values then subtract the results.             </a:t>
            </a:r>
          </a:p>
          <a:p>
            <a:r>
              <a:rPr lang="en-US" sz="3600" dirty="0">
                <a:solidFill>
                  <a:srgbClr val="00B050"/>
                </a:solidFill>
                <a:latin typeface="Kristen ITC" panose="03050502040202030202" pitchFamily="66" charset="0"/>
              </a:rPr>
              <a:t>547 - 262 =           </a:t>
            </a:r>
            <a:r>
              <a:rPr lang="en-US" sz="3600" dirty="0">
                <a:solidFill>
                  <a:srgbClr val="FF0000"/>
                </a:solidFill>
                <a:latin typeface="Kristen ITC" panose="03050502040202030202" pitchFamily="66" charset="0"/>
              </a:rPr>
              <a:t>400</a:t>
            </a:r>
            <a:r>
              <a:rPr lang="en-US" sz="3600" dirty="0">
                <a:solidFill>
                  <a:srgbClr val="00B050"/>
                </a:solidFill>
                <a:latin typeface="Kristen ITC" panose="03050502040202030202" pitchFamily="66" charset="0"/>
              </a:rPr>
              <a:t>    </a:t>
            </a:r>
            <a:r>
              <a:rPr lang="en-US" sz="3600" dirty="0">
                <a:solidFill>
                  <a:srgbClr val="FF0000"/>
                </a:solidFill>
                <a:latin typeface="Kristen ITC" panose="03050502040202030202" pitchFamily="66" charset="0"/>
              </a:rPr>
              <a:t>140</a:t>
            </a:r>
            <a:r>
              <a:rPr lang="en-US" sz="3600" dirty="0">
                <a:solidFill>
                  <a:srgbClr val="00B050"/>
                </a:solidFill>
                <a:latin typeface="Kristen ITC" panose="03050502040202030202" pitchFamily="66" charset="0"/>
              </a:rPr>
              <a:t>                        </a:t>
            </a:r>
            <a:r>
              <a:rPr lang="en-US" sz="2000" dirty="0">
                <a:solidFill>
                  <a:srgbClr val="00B050"/>
                </a:solidFill>
                <a:latin typeface="Kristen ITC" panose="03050502040202030202" pitchFamily="66" charset="0"/>
              </a:rPr>
              <a:t> </a:t>
            </a:r>
            <a:endParaRPr lang="en-US" sz="3600" dirty="0">
              <a:solidFill>
                <a:srgbClr val="00B050"/>
              </a:solidFill>
              <a:latin typeface="Kristen ITC" panose="03050502040202030202" pitchFamily="66" charset="0"/>
            </a:endParaRPr>
          </a:p>
          <a:p>
            <a:r>
              <a:rPr lang="en-US" sz="3600" dirty="0">
                <a:solidFill>
                  <a:srgbClr val="00B050"/>
                </a:solidFill>
                <a:latin typeface="Kristen ITC" panose="03050502040202030202" pitchFamily="66" charset="0"/>
              </a:rPr>
              <a:t>                           500 + 40 + 7          </a:t>
            </a:r>
          </a:p>
          <a:p>
            <a:r>
              <a:rPr lang="en-US" sz="3600" dirty="0">
                <a:solidFill>
                  <a:srgbClr val="00B050"/>
                </a:solidFill>
                <a:latin typeface="Kristen ITC" panose="03050502040202030202" pitchFamily="66" charset="0"/>
              </a:rPr>
              <a:t>                        - 200 + 60 + 2           </a:t>
            </a:r>
          </a:p>
          <a:p>
            <a:r>
              <a:rPr lang="en-US" sz="3600" dirty="0">
                <a:solidFill>
                  <a:srgbClr val="00B050"/>
                </a:solidFill>
                <a:latin typeface="Kristen ITC" panose="03050502040202030202" pitchFamily="66" charset="0"/>
              </a:rPr>
              <a:t>                          200 + 80 + 5</a:t>
            </a:r>
            <a:r>
              <a:rPr lang="en-US" sz="4000" dirty="0">
                <a:solidFill>
                  <a:srgbClr val="0070C0"/>
                </a:solidFill>
                <a:latin typeface="Kristen ITC" panose="03050502040202030202" pitchFamily="66" charset="0"/>
              </a:rPr>
              <a:t>     </a:t>
            </a:r>
          </a:p>
        </p:txBody>
      </p:sp>
      <p:cxnSp>
        <p:nvCxnSpPr>
          <p:cNvPr id="13" name="Straight Connector 12">
            <a:extLst>
              <a:ext uri="{FF2B5EF4-FFF2-40B4-BE49-F238E27FC236}">
                <a16:creationId xmlns:a16="http://schemas.microsoft.com/office/drawing/2014/main" id="{73AE99C0-0E75-40F5-8C48-8C90665EC10D}"/>
              </a:ext>
            </a:extLst>
          </p:cNvPr>
          <p:cNvCxnSpPr/>
          <p:nvPr/>
        </p:nvCxnSpPr>
        <p:spPr>
          <a:xfrm>
            <a:off x="4399280" y="4145280"/>
            <a:ext cx="34137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F2DEF906-F5B9-441B-BF03-D2AD749C9C83}"/>
              </a:ext>
            </a:extLst>
          </p:cNvPr>
          <p:cNvCxnSpPr/>
          <p:nvPr/>
        </p:nvCxnSpPr>
        <p:spPr>
          <a:xfrm flipV="1">
            <a:off x="7396480" y="2591575"/>
            <a:ext cx="1412240" cy="53848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86C1F93-0AF4-4FA5-9B5C-3D389C321AAB}"/>
              </a:ext>
            </a:extLst>
          </p:cNvPr>
          <p:cNvSpPr txBox="1"/>
          <p:nvPr/>
        </p:nvSpPr>
        <p:spPr>
          <a:xfrm>
            <a:off x="8646160" y="1976457"/>
            <a:ext cx="2153920" cy="1569660"/>
          </a:xfrm>
          <a:prstGeom prst="rect">
            <a:avLst/>
          </a:prstGeom>
          <a:noFill/>
        </p:spPr>
        <p:txBody>
          <a:bodyPr wrap="square" rtlCol="0">
            <a:spAutoFit/>
          </a:bodyPr>
          <a:lstStyle/>
          <a:p>
            <a:r>
              <a:rPr lang="en-US" sz="1600" dirty="0">
                <a:solidFill>
                  <a:srgbClr val="00B050"/>
                </a:solidFill>
                <a:latin typeface="Comic Sans MS" panose="030F0702030302020204" pitchFamily="66" charset="0"/>
              </a:rPr>
              <a:t>Notice you are still writing + because you are writing the expanded form, which is always written with +</a:t>
            </a:r>
          </a:p>
        </p:txBody>
      </p:sp>
      <p:sp>
        <p:nvSpPr>
          <p:cNvPr id="8" name="TextBox 7">
            <a:extLst>
              <a:ext uri="{FF2B5EF4-FFF2-40B4-BE49-F238E27FC236}">
                <a16:creationId xmlns:a16="http://schemas.microsoft.com/office/drawing/2014/main" id="{0156177C-BED2-420A-84A8-12D129C269BD}"/>
              </a:ext>
            </a:extLst>
          </p:cNvPr>
          <p:cNvSpPr txBox="1"/>
          <p:nvPr/>
        </p:nvSpPr>
        <p:spPr>
          <a:xfrm>
            <a:off x="2082800" y="3633707"/>
            <a:ext cx="1209040" cy="1384995"/>
          </a:xfrm>
          <a:prstGeom prst="rect">
            <a:avLst/>
          </a:prstGeom>
          <a:noFill/>
        </p:spPr>
        <p:txBody>
          <a:bodyPr wrap="square" rtlCol="0">
            <a:spAutoFit/>
          </a:bodyPr>
          <a:lstStyle/>
          <a:p>
            <a:r>
              <a:rPr lang="en-US" sz="1400" dirty="0">
                <a:solidFill>
                  <a:srgbClr val="00B050"/>
                </a:solidFill>
                <a:latin typeface="Comic Sans MS" panose="030F0702030302020204" pitchFamily="66" charset="0"/>
              </a:rPr>
              <a:t>Here is where you write the – to show you are subtracting</a:t>
            </a:r>
          </a:p>
        </p:txBody>
      </p:sp>
      <p:cxnSp>
        <p:nvCxnSpPr>
          <p:cNvPr id="11" name="Straight Arrow Connector 10">
            <a:extLst>
              <a:ext uri="{FF2B5EF4-FFF2-40B4-BE49-F238E27FC236}">
                <a16:creationId xmlns:a16="http://schemas.microsoft.com/office/drawing/2014/main" id="{2EEC5E45-6052-43B2-AECD-A978117F2BF9}"/>
              </a:ext>
            </a:extLst>
          </p:cNvPr>
          <p:cNvCxnSpPr/>
          <p:nvPr/>
        </p:nvCxnSpPr>
        <p:spPr>
          <a:xfrm flipH="1">
            <a:off x="3180080" y="3901439"/>
            <a:ext cx="1107440" cy="28448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CD68C38-6F96-4273-8CFE-16EB9BEBDD91}"/>
              </a:ext>
            </a:extLst>
          </p:cNvPr>
          <p:cNvCxnSpPr/>
          <p:nvPr/>
        </p:nvCxnSpPr>
        <p:spPr>
          <a:xfrm flipH="1">
            <a:off x="4795521" y="3117939"/>
            <a:ext cx="731520" cy="489913"/>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4B4EFECF-FC92-4897-AD2B-5D5CB3446715}"/>
              </a:ext>
            </a:extLst>
          </p:cNvPr>
          <p:cNvCxnSpPr/>
          <p:nvPr/>
        </p:nvCxnSpPr>
        <p:spPr>
          <a:xfrm flipH="1">
            <a:off x="6156961" y="3067416"/>
            <a:ext cx="731520" cy="489913"/>
          </a:xfrm>
          <a:prstGeom prst="line">
            <a:avLst/>
          </a:prstGeom>
        </p:spPr>
        <p:style>
          <a:lnRef idx="1">
            <a:schemeClr val="accent2"/>
          </a:lnRef>
          <a:fillRef idx="0">
            <a:schemeClr val="accent2"/>
          </a:fillRef>
          <a:effectRef idx="0">
            <a:schemeClr val="accent2"/>
          </a:effectRef>
          <a:fontRef idx="minor">
            <a:schemeClr val="tx1"/>
          </a:fontRef>
        </p:style>
      </p:cxnSp>
      <p:sp>
        <p:nvSpPr>
          <p:cNvPr id="16" name="TextBox 15">
            <a:extLst>
              <a:ext uri="{FF2B5EF4-FFF2-40B4-BE49-F238E27FC236}">
                <a16:creationId xmlns:a16="http://schemas.microsoft.com/office/drawing/2014/main" id="{018E7178-C09F-44E0-A158-D9D4ED413835}"/>
              </a:ext>
            </a:extLst>
          </p:cNvPr>
          <p:cNvSpPr txBox="1"/>
          <p:nvPr/>
        </p:nvSpPr>
        <p:spPr>
          <a:xfrm>
            <a:off x="7569200" y="4456152"/>
            <a:ext cx="2773680" cy="1323439"/>
          </a:xfrm>
          <a:prstGeom prst="rect">
            <a:avLst/>
          </a:prstGeom>
          <a:noFill/>
        </p:spPr>
        <p:txBody>
          <a:bodyPr wrap="square" rtlCol="0">
            <a:spAutoFit/>
          </a:bodyPr>
          <a:lstStyle/>
          <a:p>
            <a:r>
              <a:rPr lang="en-US" sz="1600" dirty="0">
                <a:solidFill>
                  <a:srgbClr val="00B050"/>
                </a:solidFill>
                <a:latin typeface="Comic Sans MS" panose="030F0702030302020204" pitchFamily="66" charset="0"/>
              </a:rPr>
              <a:t>Notice, again,  you are still writing + because you are writing the expanded form, which is always written with +</a:t>
            </a:r>
          </a:p>
        </p:txBody>
      </p:sp>
      <p:cxnSp>
        <p:nvCxnSpPr>
          <p:cNvPr id="18" name="Straight Arrow Connector 17">
            <a:extLst>
              <a:ext uri="{FF2B5EF4-FFF2-40B4-BE49-F238E27FC236}">
                <a16:creationId xmlns:a16="http://schemas.microsoft.com/office/drawing/2014/main" id="{86A8C508-85A7-4C59-A4B1-87BAE5A27A50}"/>
              </a:ext>
            </a:extLst>
          </p:cNvPr>
          <p:cNvCxnSpPr>
            <a:endCxn id="16" idx="1"/>
          </p:cNvCxnSpPr>
          <p:nvPr/>
        </p:nvCxnSpPr>
        <p:spPr>
          <a:xfrm>
            <a:off x="5892800" y="4622800"/>
            <a:ext cx="1676400" cy="49507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7230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62510FD-C42D-4219-8B57-EB64894F1C1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313919" cy="6858000"/>
          </a:xfrm>
          <a:prstGeom prst="rect">
            <a:avLst/>
          </a:prstGeom>
        </p:spPr>
      </p:pic>
      <p:sp>
        <p:nvSpPr>
          <p:cNvPr id="4" name="TextBox 3">
            <a:extLst>
              <a:ext uri="{FF2B5EF4-FFF2-40B4-BE49-F238E27FC236}">
                <a16:creationId xmlns:a16="http://schemas.microsoft.com/office/drawing/2014/main" id="{B6F54CEF-42E9-4D2B-BAD1-A56099ABD889}"/>
              </a:ext>
            </a:extLst>
          </p:cNvPr>
          <p:cNvSpPr txBox="1"/>
          <p:nvPr/>
        </p:nvSpPr>
        <p:spPr>
          <a:xfrm>
            <a:off x="1087120" y="782320"/>
            <a:ext cx="10068560" cy="4647426"/>
          </a:xfrm>
          <a:prstGeom prst="rect">
            <a:avLst/>
          </a:prstGeom>
          <a:noFill/>
        </p:spPr>
        <p:txBody>
          <a:bodyPr wrap="square" rtlCol="0">
            <a:spAutoFit/>
          </a:bodyPr>
          <a:lstStyle/>
          <a:p>
            <a:pPr algn="ctr"/>
            <a:r>
              <a:rPr lang="en-US" sz="4000" dirty="0">
                <a:solidFill>
                  <a:srgbClr val="00B050"/>
                </a:solidFill>
                <a:latin typeface="Kristen ITC" panose="03050502040202030202" pitchFamily="66" charset="0"/>
              </a:rPr>
              <a:t>Place Value Strategy</a:t>
            </a:r>
          </a:p>
          <a:p>
            <a:r>
              <a:rPr lang="en-US" sz="3600" dirty="0">
                <a:solidFill>
                  <a:srgbClr val="00B050"/>
                </a:solidFill>
                <a:latin typeface="Kristen ITC" panose="03050502040202030202" pitchFamily="66" charset="0"/>
              </a:rPr>
              <a:t>Break each number down into its values subtracting the values from each other.</a:t>
            </a:r>
          </a:p>
          <a:p>
            <a:r>
              <a:rPr lang="en-US" sz="3600" dirty="0">
                <a:solidFill>
                  <a:srgbClr val="00B050"/>
                </a:solidFill>
                <a:latin typeface="Kristen ITC" panose="03050502040202030202" pitchFamily="66" charset="0"/>
              </a:rPr>
              <a:t>547 - 262 =  </a:t>
            </a:r>
          </a:p>
          <a:p>
            <a:r>
              <a:rPr lang="en-US" sz="3600" dirty="0">
                <a:solidFill>
                  <a:srgbClr val="00B050"/>
                </a:solidFill>
                <a:latin typeface="Kristen ITC" panose="03050502040202030202" pitchFamily="66" charset="0"/>
              </a:rPr>
              <a:t>                    500 - 200 = 300   200</a:t>
            </a:r>
          </a:p>
          <a:p>
            <a:r>
              <a:rPr lang="en-US" sz="3600" dirty="0">
                <a:solidFill>
                  <a:srgbClr val="00B050"/>
                </a:solidFill>
                <a:latin typeface="Kristen ITC" panose="03050502040202030202" pitchFamily="66" charset="0"/>
              </a:rPr>
              <a:t>                      140 - 60 =          80    </a:t>
            </a:r>
          </a:p>
          <a:p>
            <a:r>
              <a:rPr lang="en-US" sz="3600" dirty="0">
                <a:solidFill>
                  <a:srgbClr val="00B050"/>
                </a:solidFill>
                <a:latin typeface="Kristen ITC" panose="03050502040202030202" pitchFamily="66" charset="0"/>
              </a:rPr>
              <a:t>                        7 – 2 =              5            285</a:t>
            </a:r>
          </a:p>
          <a:p>
            <a:r>
              <a:rPr lang="en-US" sz="4000" dirty="0">
                <a:solidFill>
                  <a:srgbClr val="0070C0"/>
                </a:solidFill>
                <a:latin typeface="Kristen ITC" panose="03050502040202030202" pitchFamily="66" charset="0"/>
              </a:rPr>
              <a:t>   </a:t>
            </a:r>
          </a:p>
        </p:txBody>
      </p:sp>
      <p:sp>
        <p:nvSpPr>
          <p:cNvPr id="2" name="Oval 1">
            <a:extLst>
              <a:ext uri="{FF2B5EF4-FFF2-40B4-BE49-F238E27FC236}">
                <a16:creationId xmlns:a16="http://schemas.microsoft.com/office/drawing/2014/main" id="{75A223FB-664B-4ECC-9ED3-8CC846354F8D}"/>
              </a:ext>
            </a:extLst>
          </p:cNvPr>
          <p:cNvSpPr/>
          <p:nvPr/>
        </p:nvSpPr>
        <p:spPr>
          <a:xfrm>
            <a:off x="7203440" y="2606040"/>
            <a:ext cx="1524000" cy="2092960"/>
          </a:xfrm>
          <a:prstGeom prst="ellipse">
            <a:avLst/>
          </a:prstGeom>
          <a:solidFill>
            <a:schemeClr val="bg1">
              <a:alpha val="28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0EF64AB7-CB61-4954-AECA-974C4EE6BE9F}"/>
              </a:ext>
            </a:extLst>
          </p:cNvPr>
          <p:cNvCxnSpPr/>
          <p:nvPr/>
        </p:nvCxnSpPr>
        <p:spPr>
          <a:xfrm flipH="1">
            <a:off x="6492240" y="2997200"/>
            <a:ext cx="568960" cy="538480"/>
          </a:xfrm>
          <a:prstGeom prst="line">
            <a:avLst/>
          </a:prstGeom>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82FFC199-14B7-4E70-BD19-E93AF9007D2B}"/>
              </a:ext>
            </a:extLst>
          </p:cNvPr>
          <p:cNvSpPr txBox="1"/>
          <p:nvPr/>
        </p:nvSpPr>
        <p:spPr>
          <a:xfrm>
            <a:off x="1376680" y="3965198"/>
            <a:ext cx="2362200" cy="1815882"/>
          </a:xfrm>
          <a:prstGeom prst="rect">
            <a:avLst/>
          </a:prstGeom>
          <a:noFill/>
        </p:spPr>
        <p:txBody>
          <a:bodyPr wrap="square" rtlCol="0">
            <a:spAutoFit/>
          </a:bodyPr>
          <a:lstStyle/>
          <a:p>
            <a:r>
              <a:rPr lang="en-US" sz="1400" dirty="0">
                <a:solidFill>
                  <a:srgbClr val="00B050"/>
                </a:solidFill>
                <a:latin typeface="Kristen ITC" panose="03050502040202030202" pitchFamily="66" charset="0"/>
              </a:rPr>
              <a:t>couldn’t take 60 away from 40 so had to trade 100 from the 300 and then add the 100 to the 40 making it 140, now I can take 60 away from 140      </a:t>
            </a:r>
          </a:p>
          <a:p>
            <a:r>
              <a:rPr lang="en-US" sz="1400" dirty="0">
                <a:solidFill>
                  <a:srgbClr val="0070C0"/>
                </a:solidFill>
                <a:latin typeface="Kristen ITC" panose="03050502040202030202" pitchFamily="66" charset="0"/>
              </a:rPr>
              <a:t>                                   </a:t>
            </a:r>
          </a:p>
        </p:txBody>
      </p:sp>
      <p:sp>
        <p:nvSpPr>
          <p:cNvPr id="10" name="Arrow: Curved Up 9">
            <a:extLst>
              <a:ext uri="{FF2B5EF4-FFF2-40B4-BE49-F238E27FC236}">
                <a16:creationId xmlns:a16="http://schemas.microsoft.com/office/drawing/2014/main" id="{FE6E3A52-BD4B-48E3-A6F3-75563874D0A9}"/>
              </a:ext>
            </a:extLst>
          </p:cNvPr>
          <p:cNvSpPr/>
          <p:nvPr/>
        </p:nvSpPr>
        <p:spPr>
          <a:xfrm>
            <a:off x="3576320" y="4777184"/>
            <a:ext cx="2915920" cy="302816"/>
          </a:xfrm>
          <a:prstGeom prst="curved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2" name="Straight Arrow Connector 11">
            <a:extLst>
              <a:ext uri="{FF2B5EF4-FFF2-40B4-BE49-F238E27FC236}">
                <a16:creationId xmlns:a16="http://schemas.microsoft.com/office/drawing/2014/main" id="{89490ACE-61CD-4422-8BD8-E5F3805BC948}"/>
              </a:ext>
            </a:extLst>
          </p:cNvPr>
          <p:cNvCxnSpPr>
            <a:cxnSpLocks/>
            <a:stCxn id="10" idx="0"/>
          </p:cNvCxnSpPr>
          <p:nvPr/>
        </p:nvCxnSpPr>
        <p:spPr>
          <a:xfrm flipV="1">
            <a:off x="6416536" y="3613864"/>
            <a:ext cx="75704" cy="116332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992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62510FD-C42D-4219-8B57-EB64894F1C1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1999" cy="6858000"/>
          </a:xfrm>
          <a:prstGeom prst="rect">
            <a:avLst/>
          </a:prstGeom>
        </p:spPr>
      </p:pic>
      <p:sp>
        <p:nvSpPr>
          <p:cNvPr id="4" name="TextBox 3">
            <a:extLst>
              <a:ext uri="{FF2B5EF4-FFF2-40B4-BE49-F238E27FC236}">
                <a16:creationId xmlns:a16="http://schemas.microsoft.com/office/drawing/2014/main" id="{B6F54CEF-42E9-4D2B-BAD1-A56099ABD889}"/>
              </a:ext>
            </a:extLst>
          </p:cNvPr>
          <p:cNvSpPr txBox="1"/>
          <p:nvPr/>
        </p:nvSpPr>
        <p:spPr>
          <a:xfrm>
            <a:off x="1061720" y="762000"/>
            <a:ext cx="10068560" cy="5201424"/>
          </a:xfrm>
          <a:prstGeom prst="rect">
            <a:avLst/>
          </a:prstGeom>
          <a:noFill/>
        </p:spPr>
        <p:txBody>
          <a:bodyPr wrap="square" rtlCol="0">
            <a:spAutoFit/>
          </a:bodyPr>
          <a:lstStyle/>
          <a:p>
            <a:pPr algn="ctr"/>
            <a:r>
              <a:rPr lang="en-US" sz="4000" dirty="0">
                <a:solidFill>
                  <a:srgbClr val="00B050"/>
                </a:solidFill>
                <a:latin typeface="Kristen ITC" panose="03050502040202030202" pitchFamily="66" charset="0"/>
              </a:rPr>
              <a:t>Other Strategies</a:t>
            </a:r>
          </a:p>
          <a:p>
            <a:pPr algn="ctr"/>
            <a:endParaRPr lang="en-US" sz="1200" dirty="0">
              <a:solidFill>
                <a:srgbClr val="00B050"/>
              </a:solidFill>
              <a:latin typeface="Kristen ITC" panose="03050502040202030202" pitchFamily="66" charset="0"/>
            </a:endParaRPr>
          </a:p>
          <a:p>
            <a:r>
              <a:rPr lang="en-US" sz="4000" dirty="0">
                <a:solidFill>
                  <a:srgbClr val="00B050"/>
                </a:solidFill>
                <a:latin typeface="Kristen ITC" panose="03050502040202030202" pitchFamily="66" charset="0"/>
              </a:rPr>
              <a:t>** There are other strategies your children might like to use, and that is fine as long as they are getting the correct answer.  The strategies in this presentation are the strategies I will be teaching in class.</a:t>
            </a:r>
          </a:p>
          <a:p>
            <a:pPr algn="ctr"/>
            <a:endParaRPr lang="en-US" sz="4000" dirty="0">
              <a:solidFill>
                <a:srgbClr val="0070C0"/>
              </a:solidFill>
              <a:latin typeface="Kristen ITC" panose="03050502040202030202" pitchFamily="66" charset="0"/>
            </a:endParaRPr>
          </a:p>
        </p:txBody>
      </p:sp>
    </p:spTree>
    <p:extLst>
      <p:ext uri="{BB962C8B-B14F-4D97-AF65-F5344CB8AC3E}">
        <p14:creationId xmlns:p14="http://schemas.microsoft.com/office/powerpoint/2010/main" val="699447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710AB85E0C8543A5E36D9A93A55F36" ma:contentTypeVersion="13" ma:contentTypeDescription="Create a new document." ma:contentTypeScope="" ma:versionID="8e1e8f5bb51177f13409b617b0023a22">
  <xsd:schema xmlns:xsd="http://www.w3.org/2001/XMLSchema" xmlns:xs="http://www.w3.org/2001/XMLSchema" xmlns:p="http://schemas.microsoft.com/office/2006/metadata/properties" xmlns:ns3="eee811ca-b21a-4dfb-a235-0e12c5790df9" xmlns:ns4="3f1247db-e80a-4123-b8eb-2820030f02ee" targetNamespace="http://schemas.microsoft.com/office/2006/metadata/properties" ma:root="true" ma:fieldsID="135a00c961afb049c5acbb087ff3959f" ns3:_="" ns4:_="">
    <xsd:import namespace="eee811ca-b21a-4dfb-a235-0e12c5790df9"/>
    <xsd:import namespace="3f1247db-e80a-4123-b8eb-2820030f02e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e811ca-b21a-4dfb-a235-0e12c5790df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1247db-e80a-4123-b8eb-2820030f02e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F6BE7F-653B-45D8-9DEF-2F4E0AD114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e811ca-b21a-4dfb-a235-0e12c5790df9"/>
    <ds:schemaRef ds:uri="3f1247db-e80a-4123-b8eb-2820030f02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637EB0A-CA71-49A9-A34C-A637B124726F}">
  <ds:schemaRefs>
    <ds:schemaRef ds:uri="http://schemas.microsoft.com/office/infopath/2007/PartnerControls"/>
    <ds:schemaRef ds:uri="3f1247db-e80a-4123-b8eb-2820030f02ee"/>
    <ds:schemaRef ds:uri="http://purl.org/dc/elements/1.1/"/>
    <ds:schemaRef ds:uri="http://schemas.microsoft.com/office/2006/metadata/properties"/>
    <ds:schemaRef ds:uri="http://purl.org/dc/terms/"/>
    <ds:schemaRef ds:uri="eee811ca-b21a-4dfb-a235-0e12c5790df9"/>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D84D03A2-9BB1-4F60-BC1F-1C2E574869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107</TotalTime>
  <Words>571</Words>
  <Application>Microsoft Office PowerPoint</Application>
  <PresentationFormat>Widescreen</PresentationFormat>
  <Paragraphs>65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Comic Sans MS</vt:lpstr>
      <vt:lpstr>Kristen ITC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Hershinow, Robin</dc:creator>
  <cp:lastModifiedBy>Hershinow, Robin</cp:lastModifiedBy>
  <cp:revision>2</cp:revision>
  <dcterms:created xsi:type="dcterms:W3CDTF">2019-08-25T02:34:13Z</dcterms:created>
  <dcterms:modified xsi:type="dcterms:W3CDTF">2019-08-25T13:01:26Z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ee3c538-ec52-435f-ae58-017644bd9513_Enabled">
    <vt:lpwstr>True</vt:lpwstr>
  </property>
  <property fmtid="{D5CDD505-2E9C-101B-9397-08002B2CF9AE}" pid="3" name="MSIP_Label_0ee3c538-ec52-435f-ae58-017644bd9513_SiteId">
    <vt:lpwstr>0cdcb198-8169-4b70-ba9f-da7e3ba700c2</vt:lpwstr>
  </property>
  <property fmtid="{D5CDD505-2E9C-101B-9397-08002B2CF9AE}" pid="4" name="MSIP_Label_0ee3c538-ec52-435f-ae58-017644bd9513_Owner">
    <vt:lpwstr>hershinowr@fultonschools.org</vt:lpwstr>
  </property>
  <property fmtid="{D5CDD505-2E9C-101B-9397-08002B2CF9AE}" pid="5" name="MSIP_Label_0ee3c538-ec52-435f-ae58-017644bd9513_SetDate">
    <vt:lpwstr>2019-08-25T03:31:23.8187803Z</vt:lpwstr>
  </property>
  <property fmtid="{D5CDD505-2E9C-101B-9397-08002B2CF9AE}" pid="6" name="MSIP_Label_0ee3c538-ec52-435f-ae58-017644bd9513_Name">
    <vt:lpwstr>General</vt:lpwstr>
  </property>
  <property fmtid="{D5CDD505-2E9C-101B-9397-08002B2CF9AE}" pid="7" name="MSIP_Label_0ee3c538-ec52-435f-ae58-017644bd9513_Application">
    <vt:lpwstr>Microsoft Azure Information Protection</vt:lpwstr>
  </property>
  <property fmtid="{D5CDD505-2E9C-101B-9397-08002B2CF9AE}" pid="8" name="MSIP_Label_0ee3c538-ec52-435f-ae58-017644bd9513_Extended_MSFT_Method">
    <vt:lpwstr>Automatic</vt:lpwstr>
  </property>
  <property fmtid="{D5CDD505-2E9C-101B-9397-08002B2CF9AE}" pid="9" name="Sensitivity">
    <vt:lpwstr>General</vt:lpwstr>
  </property>
  <property fmtid="{D5CDD505-2E9C-101B-9397-08002B2CF9AE}" pid="10" name="ContentTypeId">
    <vt:lpwstr>0x010100C6710AB85E0C8543A5E36D9A93A55F36</vt:lpwstr>
  </property>
</Properties>
</file>